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9"/>
  </p:notesMasterIdLst>
  <p:sldIdLst>
    <p:sldId id="256" r:id="rId2"/>
    <p:sldId id="271" r:id="rId3"/>
    <p:sldId id="257" r:id="rId4"/>
    <p:sldId id="275" r:id="rId5"/>
    <p:sldId id="259" r:id="rId6"/>
    <p:sldId id="260" r:id="rId7"/>
    <p:sldId id="262" r:id="rId8"/>
    <p:sldId id="272" r:id="rId9"/>
    <p:sldId id="281" r:id="rId10"/>
    <p:sldId id="280" r:id="rId11"/>
    <p:sldId id="284" r:id="rId12"/>
    <p:sldId id="285" r:id="rId13"/>
    <p:sldId id="308" r:id="rId14"/>
    <p:sldId id="290" r:id="rId15"/>
    <p:sldId id="291" r:id="rId16"/>
    <p:sldId id="292" r:id="rId17"/>
    <p:sldId id="293" r:id="rId18"/>
    <p:sldId id="304" r:id="rId19"/>
    <p:sldId id="309" r:id="rId20"/>
    <p:sldId id="310" r:id="rId21"/>
    <p:sldId id="295" r:id="rId22"/>
    <p:sldId id="305" r:id="rId23"/>
    <p:sldId id="296" r:id="rId24"/>
    <p:sldId id="297" r:id="rId25"/>
    <p:sldId id="312" r:id="rId26"/>
    <p:sldId id="307" r:id="rId27"/>
    <p:sldId id="300" r:id="rId28"/>
    <p:sldId id="301" r:id="rId29"/>
    <p:sldId id="303" r:id="rId30"/>
    <p:sldId id="306" r:id="rId31"/>
    <p:sldId id="338" r:id="rId32"/>
    <p:sldId id="329" r:id="rId33"/>
    <p:sldId id="332" r:id="rId34"/>
    <p:sldId id="341" r:id="rId35"/>
    <p:sldId id="334" r:id="rId36"/>
    <p:sldId id="339" r:id="rId37"/>
    <p:sldId id="340"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7" autoAdjust="0"/>
    <p:restoredTop sz="95806" autoAdjust="0"/>
  </p:normalViewPr>
  <p:slideViewPr>
    <p:cSldViewPr snapToGrid="0">
      <p:cViewPr varScale="1">
        <p:scale>
          <a:sx n="85" d="100"/>
          <a:sy n="85" d="100"/>
        </p:scale>
        <p:origin x="451"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45CDF2-700E-4993-BAE5-F32A8ACB7320}" type="datetimeFigureOut">
              <a:rPr lang="en-US" smtClean="0"/>
              <a:t>4/11/2022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BA2329-25C4-49F5-85B2-5ABB2F8F10A6}" type="slidenum">
              <a:rPr lang="en-US" smtClean="0"/>
              <a:t>‹#›</a:t>
            </a:fld>
            <a:endParaRPr lang="en-US"/>
          </a:p>
        </p:txBody>
      </p:sp>
    </p:spTree>
    <p:extLst>
      <p:ext uri="{BB962C8B-B14F-4D97-AF65-F5344CB8AC3E}">
        <p14:creationId xmlns:p14="http://schemas.microsoft.com/office/powerpoint/2010/main" val="13503539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https://www.wikihow.com/Improve-Social-Skills</a:t>
            </a:r>
          </a:p>
        </p:txBody>
      </p:sp>
      <p:sp>
        <p:nvSpPr>
          <p:cNvPr id="4" name="Slide Number Placeholder 3"/>
          <p:cNvSpPr>
            <a:spLocks noGrp="1"/>
          </p:cNvSpPr>
          <p:nvPr>
            <p:ph type="sldNum" sz="quarter" idx="10"/>
          </p:nvPr>
        </p:nvSpPr>
        <p:spPr/>
        <p:txBody>
          <a:bodyPr/>
          <a:lstStyle/>
          <a:p>
            <a:fld id="{9CBA2329-25C4-49F5-85B2-5ABB2F8F10A6}" type="slidenum">
              <a:rPr lang="en-US" smtClean="0"/>
              <a:t>37</a:t>
            </a:fld>
            <a:endParaRPr lang="en-US"/>
          </a:p>
        </p:txBody>
      </p:sp>
    </p:spTree>
    <p:extLst>
      <p:ext uri="{BB962C8B-B14F-4D97-AF65-F5344CB8AC3E}">
        <p14:creationId xmlns:p14="http://schemas.microsoft.com/office/powerpoint/2010/main" val="1703899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334D819-9F07-4261-B09B-9E467E5D9002}" type="datetimeFigureOut">
              <a:rPr lang="en-US" dirty="0"/>
              <a:pPr/>
              <a:t>4/11/2022</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71766878-3199-4EAB-94E7-2D6D11070E14}" type="slidenum">
              <a:rPr lang="en-US" dirty="0"/>
              <a:pPr/>
              <a:t>‹#›</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4/11/2022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334D819-9F07-4261-B09B-9E467E5D9002}" type="datetimeFigureOut">
              <a:rPr lang="en-US" dirty="0"/>
              <a:pPr/>
              <a:t>4/11/2022</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71766878-3199-4EAB-94E7-2D6D11070E14}" type="slidenum">
              <a:rPr lang="en-US" dirty="0"/>
              <a:pPr/>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34D819-9F07-4261-B09B-9E467E5D9002}" type="datetimeFigureOut">
              <a:rPr lang="en-US" dirty="0"/>
              <a:t>4/11/2022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34D819-9F07-4261-B09B-9E467E5D9002}" type="datetimeFigureOut">
              <a:rPr lang="en-US" dirty="0"/>
              <a:t>4/11/2022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34D819-9F07-4261-B09B-9E467E5D9002}" type="datetimeFigureOut">
              <a:rPr lang="en-US" dirty="0"/>
              <a:t>4/11/2022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34D819-9F07-4261-B09B-9E467E5D9002}" type="datetimeFigureOut">
              <a:rPr lang="en-US" dirty="0"/>
              <a:t>4/11/2022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051" y="6375679"/>
            <a:ext cx="1233355" cy="348462"/>
          </a:xfrm>
        </p:spPr>
        <p:txBody>
          <a:bodyPr/>
          <a:lstStyle/>
          <a:p>
            <a:fld id="{9334D819-9F07-4261-B09B-9E467E5D9002}" type="datetimeFigureOut">
              <a:rPr lang="en-US" dirty="0"/>
              <a:t>4/11/2022</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71766878-3199-4EAB-94E7-2D6D11070E14}" type="slidenum">
              <a:rPr lang="en-US" dirty="0"/>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950" y="6375679"/>
            <a:ext cx="1232456" cy="348462"/>
          </a:xfrm>
        </p:spPr>
        <p:txBody>
          <a:bodyPr/>
          <a:lstStyle/>
          <a:p>
            <a:fld id="{9334D819-9F07-4261-B09B-9E467E5D9002}" type="datetimeFigureOut">
              <a:rPr lang="en-US" dirty="0"/>
              <a:t>4/11/2022</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71766878-3199-4EAB-94E7-2D6D11070E14}"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334D819-9F07-4261-B09B-9E467E5D9002}" type="datetimeFigureOut">
              <a:rPr lang="en-US" dirty="0"/>
              <a:pPr/>
              <a:t>4/11/2022</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71766878-3199-4EAB-94E7-2D6D11070E14}" type="slidenum">
              <a:rPr lang="en-US" dirty="0"/>
              <a:pPr/>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getuplearn.com/blog/functions-of-communication/#making-decisions" TargetMode="External"/><Relationship Id="rId3" Type="http://schemas.openxmlformats.org/officeDocument/2006/relationships/hyperlink" Target="https://getuplearn.com/blog/functions-of-communication/#persuading" TargetMode="External"/><Relationship Id="rId7" Type="http://schemas.openxmlformats.org/officeDocument/2006/relationships/hyperlink" Target="https://getuplearn.com/blog/functions-of-communication/#reducing-misunderstandings" TargetMode="External"/><Relationship Id="rId2" Type="http://schemas.openxmlformats.org/officeDocument/2006/relationships/hyperlink" Target="https://getuplearn.com/blog/functions-of-communication/#informing" TargetMode="External"/><Relationship Id="rId1" Type="http://schemas.openxmlformats.org/officeDocument/2006/relationships/slideLayout" Target="../slideLayouts/slideLayout2.xml"/><Relationship Id="rId6" Type="http://schemas.openxmlformats.org/officeDocument/2006/relationships/hyperlink" Target="https://getuplearn.com/blog/functions-of-communication/#help-in-making-selections-between-alternatives" TargetMode="External"/><Relationship Id="rId5" Type="http://schemas.openxmlformats.org/officeDocument/2006/relationships/hyperlink" Target="https://getuplearn.com/blog/functions-of-communication/#creating-relationships" TargetMode="External"/><Relationship Id="rId4" Type="http://schemas.openxmlformats.org/officeDocument/2006/relationships/hyperlink" Target="https://getuplearn.com/blog/functions-of-communication/#integrating" TargetMode="External"/><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78523" y="1098388"/>
            <a:ext cx="8500375" cy="3419183"/>
          </a:xfrm>
        </p:spPr>
        <p:txBody>
          <a:bodyPr/>
          <a:lstStyle/>
          <a:p>
            <a:r>
              <a:rPr lang="en-US" sz="7200" dirty="0"/>
              <a:t>COMMUNICATION</a:t>
            </a:r>
            <a:br>
              <a:rPr lang="en-US" sz="7200" dirty="0"/>
            </a:br>
            <a:r>
              <a:rPr lang="en-US" sz="7200" dirty="0"/>
              <a:t>and </a:t>
            </a:r>
            <a:br>
              <a:rPr lang="en-US" sz="7200" dirty="0"/>
            </a:br>
            <a:r>
              <a:rPr lang="en-US" sz="7200" dirty="0"/>
              <a:t>social skills</a:t>
            </a:r>
            <a:endParaRPr lang="en-US" sz="6000" dirty="0"/>
          </a:p>
        </p:txBody>
      </p:sp>
      <p:sp>
        <p:nvSpPr>
          <p:cNvPr id="4" name="Rectangle 3"/>
          <p:cNvSpPr/>
          <p:nvPr/>
        </p:nvSpPr>
        <p:spPr>
          <a:xfrm>
            <a:off x="8458200" y="4836492"/>
            <a:ext cx="4114799" cy="2031325"/>
          </a:xfrm>
          <a:prstGeom prst="rect">
            <a:avLst/>
          </a:prstGeom>
        </p:spPr>
        <p:txBody>
          <a:bodyPr wrap="square">
            <a:spAutoFit/>
          </a:bodyPr>
          <a:lstStyle/>
          <a:p>
            <a:r>
              <a:rPr lang="en-US" b="1" dirty="0" err="1">
                <a:effectLst>
                  <a:outerShdw blurRad="38100" dist="38100" dir="2700000" algn="tl">
                    <a:srgbClr val="000000">
                      <a:alpha val="43137"/>
                    </a:srgbClr>
                  </a:outerShdw>
                </a:effectLst>
              </a:rPr>
              <a:t>Ms.Shahtaj</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Shakir</a:t>
            </a:r>
            <a:endParaRPr lang="en-US" b="1" dirty="0">
              <a:effectLst>
                <a:outerShdw blurRad="38100" dist="38100" dir="2700000" algn="tl">
                  <a:srgbClr val="000000">
                    <a:alpha val="43137"/>
                  </a:srgbClr>
                </a:outerShdw>
              </a:effectLst>
            </a:endParaRPr>
          </a:p>
          <a:p>
            <a:endParaRPr lang="en-US" b="1" dirty="0">
              <a:effectLst>
                <a:outerShdw blurRad="38100" dist="38100" dir="2700000" algn="tl">
                  <a:srgbClr val="000000">
                    <a:alpha val="43137"/>
                  </a:srgbClr>
                </a:outerShdw>
              </a:effectLst>
            </a:endParaRPr>
          </a:p>
          <a:p>
            <a:r>
              <a:rPr lang="en-US" b="1" dirty="0">
                <a:effectLst>
                  <a:outerShdw blurRad="38100" dist="38100" dir="2700000" algn="tl">
                    <a:srgbClr val="000000">
                      <a:alpha val="43137"/>
                    </a:srgbClr>
                  </a:outerShdw>
                </a:effectLst>
              </a:rPr>
              <a:t>Lecture 9 </a:t>
            </a:r>
          </a:p>
          <a:p>
            <a:endParaRPr lang="en-US" b="1" dirty="0">
              <a:effectLst>
                <a:outerShdw blurRad="38100" dist="38100" dir="2700000" algn="tl">
                  <a:srgbClr val="000000">
                    <a:alpha val="43137"/>
                  </a:srgbClr>
                </a:outerShdw>
              </a:effectLst>
            </a:endParaRPr>
          </a:p>
          <a:p>
            <a:r>
              <a:rPr lang="en-US" b="1" dirty="0">
                <a:effectLst>
                  <a:outerShdw blurRad="38100" dist="38100" dir="2700000" algn="tl">
                    <a:srgbClr val="000000">
                      <a:alpha val="43137"/>
                    </a:srgbClr>
                  </a:outerShdw>
                </a:effectLst>
              </a:rPr>
              <a:t>Science and Humanities Department</a:t>
            </a:r>
          </a:p>
          <a:p>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125006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121229" y="304800"/>
            <a:ext cx="9657607" cy="6553200"/>
          </a:xfrm>
          <a:prstGeom prst="rect">
            <a:avLst/>
          </a:prstGeom>
        </p:spPr>
      </p:pic>
    </p:spTree>
    <p:extLst>
      <p:ext uri="{BB962C8B-B14F-4D97-AF65-F5344CB8AC3E}">
        <p14:creationId xmlns:p14="http://schemas.microsoft.com/office/powerpoint/2010/main" val="3227308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5352" y="0"/>
            <a:ext cx="10178322" cy="1492132"/>
          </a:xfrm>
        </p:spPr>
        <p:txBody>
          <a:bodyPr>
            <a:noAutofit/>
          </a:bodyPr>
          <a:lstStyle/>
          <a:p>
            <a:br>
              <a:rPr lang="en-US" sz="3200" b="1" dirty="0"/>
            </a:br>
            <a:r>
              <a:rPr lang="en-US" sz="3200" dirty="0">
                <a:solidFill>
                  <a:schemeClr val="tx1"/>
                </a:solidFill>
              </a:rPr>
              <a:t>7 C’s of communication</a:t>
            </a:r>
            <a:endParaRPr lang="en-US" sz="3200" dirty="0"/>
          </a:p>
        </p:txBody>
      </p:sp>
      <p:sp>
        <p:nvSpPr>
          <p:cNvPr id="3" name="Content Placeholder 2"/>
          <p:cNvSpPr>
            <a:spLocks noGrp="1"/>
          </p:cNvSpPr>
          <p:nvPr>
            <p:ph idx="1"/>
          </p:nvPr>
        </p:nvSpPr>
        <p:spPr>
          <a:xfrm>
            <a:off x="1091361" y="912321"/>
            <a:ext cx="10560311" cy="6302828"/>
          </a:xfrm>
        </p:spPr>
        <p:txBody>
          <a:bodyPr>
            <a:normAutofit/>
          </a:bodyPr>
          <a:lstStyle/>
          <a:p>
            <a:pPr marL="0" indent="0" algn="just">
              <a:buNone/>
            </a:pPr>
            <a:r>
              <a:rPr lang="en-US" dirty="0">
                <a:solidFill>
                  <a:schemeClr val="tx1"/>
                </a:solidFill>
              </a:rPr>
              <a:t>It is a list of principles for written and spoken communication to ensure the communication is effective. </a:t>
            </a:r>
          </a:p>
          <a:p>
            <a:pPr marL="457200" indent="-457200" algn="just">
              <a:buFont typeface="+mj-lt"/>
              <a:buAutoNum type="arabicPeriod"/>
            </a:pPr>
            <a:r>
              <a:rPr lang="en-US" b="1" dirty="0">
                <a:solidFill>
                  <a:schemeClr val="tx2">
                    <a:lumMod val="90000"/>
                    <a:lumOff val="10000"/>
                  </a:schemeClr>
                </a:solidFill>
              </a:rPr>
              <a:t>Completeness:</a:t>
            </a:r>
            <a:endParaRPr lang="en-US" dirty="0">
              <a:solidFill>
                <a:schemeClr val="tx2">
                  <a:lumMod val="90000"/>
                  <a:lumOff val="10000"/>
                </a:schemeClr>
              </a:solidFill>
            </a:endParaRPr>
          </a:p>
          <a:p>
            <a:pPr algn="just"/>
            <a:r>
              <a:rPr lang="en-US" dirty="0">
                <a:solidFill>
                  <a:schemeClr val="tx1"/>
                </a:solidFill>
              </a:rPr>
              <a:t>The message will </a:t>
            </a:r>
            <a:r>
              <a:rPr lang="en-US" b="1" dirty="0">
                <a:solidFill>
                  <a:schemeClr val="tx1"/>
                </a:solidFill>
              </a:rPr>
              <a:t>have all the information </a:t>
            </a:r>
            <a:r>
              <a:rPr lang="en-US" dirty="0">
                <a:solidFill>
                  <a:schemeClr val="tx1"/>
                </a:solidFill>
              </a:rPr>
              <a:t>the reader needs to know  to be able to respond or take action. Gives additional information wherever required. Leaves no questions in the mind of the receiver.</a:t>
            </a:r>
          </a:p>
          <a:p>
            <a:pPr marL="0" indent="0" algn="just">
              <a:buNone/>
            </a:pPr>
            <a:r>
              <a:rPr lang="en-US" b="1" dirty="0">
                <a:solidFill>
                  <a:schemeClr val="tx2">
                    <a:lumMod val="90000"/>
                    <a:lumOff val="10000"/>
                  </a:schemeClr>
                </a:solidFill>
              </a:rPr>
              <a:t>2. Conciseness:</a:t>
            </a:r>
          </a:p>
          <a:p>
            <a:pPr algn="just"/>
            <a:r>
              <a:rPr lang="en-US" dirty="0">
                <a:solidFill>
                  <a:schemeClr val="tx1"/>
                </a:solidFill>
              </a:rPr>
              <a:t>Conciseness means communicating what you want to express in least possible words.  It provides short and necessary message in limited words. </a:t>
            </a:r>
          </a:p>
          <a:p>
            <a:pPr algn="just"/>
            <a:r>
              <a:rPr lang="en-US" dirty="0">
                <a:solidFill>
                  <a:schemeClr val="tx1"/>
                </a:solidFill>
              </a:rPr>
              <a:t>Non-repetitive in nature &amp; Saves time. </a:t>
            </a:r>
          </a:p>
          <a:p>
            <a:pPr algn="just"/>
            <a:endParaRPr lang="en-US" dirty="0">
              <a:solidFill>
                <a:schemeClr val="tx1"/>
              </a:solidFill>
            </a:endParaRPr>
          </a:p>
          <a:p>
            <a:pPr marL="0" indent="0" algn="just">
              <a:buNone/>
            </a:pPr>
            <a:r>
              <a:rPr lang="en-US" b="1" dirty="0">
                <a:solidFill>
                  <a:schemeClr val="tx2">
                    <a:lumMod val="90000"/>
                    <a:lumOff val="10000"/>
                  </a:schemeClr>
                </a:solidFill>
              </a:rPr>
              <a:t>3. Coherent : </a:t>
            </a:r>
            <a:r>
              <a:rPr lang="en-US" dirty="0">
                <a:solidFill>
                  <a:schemeClr val="tx1"/>
                </a:solidFill>
              </a:rPr>
              <a:t>Your message needs to have a logical flow. All sentences in your message should be connected to the previous one and stick to the main topic. </a:t>
            </a:r>
            <a:endParaRPr lang="en-US" dirty="0"/>
          </a:p>
        </p:txBody>
      </p:sp>
    </p:spTree>
    <p:extLst>
      <p:ext uri="{BB962C8B-B14F-4D97-AF65-F5344CB8AC3E}">
        <p14:creationId xmlns:p14="http://schemas.microsoft.com/office/powerpoint/2010/main" val="3157364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95499" y="966851"/>
            <a:ext cx="10461172" cy="5649684"/>
          </a:xfrm>
        </p:spPr>
        <p:txBody>
          <a:bodyPr>
            <a:normAutofit fontScale="92500" lnSpcReduction="20000"/>
          </a:bodyPr>
          <a:lstStyle/>
          <a:p>
            <a:pPr marL="0" indent="0" algn="just">
              <a:buNone/>
            </a:pPr>
            <a:r>
              <a:rPr lang="en-US" b="1" dirty="0">
                <a:solidFill>
                  <a:schemeClr val="tx2">
                    <a:lumMod val="90000"/>
                    <a:lumOff val="10000"/>
                  </a:schemeClr>
                </a:solidFill>
              </a:rPr>
              <a:t>4. Clarity</a:t>
            </a:r>
          </a:p>
          <a:p>
            <a:pPr algn="just"/>
            <a:r>
              <a:rPr lang="en-US" dirty="0">
                <a:solidFill>
                  <a:schemeClr val="tx1"/>
                </a:solidFill>
              </a:rPr>
              <a:t>Clarity implies stressing on a particular message or goal at a time, rather than trying to achieve too much at once.</a:t>
            </a:r>
          </a:p>
          <a:p>
            <a:pPr algn="just"/>
            <a:r>
              <a:rPr lang="en-US" dirty="0">
                <a:solidFill>
                  <a:schemeClr val="tx1"/>
                </a:solidFill>
              </a:rPr>
              <a:t>Complete clarity of thoughts and ideas heightens the meaning of a message.</a:t>
            </a:r>
          </a:p>
          <a:p>
            <a:pPr algn="just"/>
            <a:endParaRPr lang="en-US" dirty="0">
              <a:solidFill>
                <a:schemeClr val="tx1"/>
              </a:solidFill>
            </a:endParaRPr>
          </a:p>
          <a:p>
            <a:pPr marL="0" indent="0" algn="just">
              <a:buNone/>
            </a:pPr>
            <a:r>
              <a:rPr lang="en-US" b="1" dirty="0">
                <a:solidFill>
                  <a:schemeClr val="tx2">
                    <a:lumMod val="90000"/>
                    <a:lumOff val="10000"/>
                  </a:schemeClr>
                </a:solidFill>
              </a:rPr>
              <a:t>5. Concreteness</a:t>
            </a:r>
          </a:p>
          <a:p>
            <a:pPr algn="just"/>
            <a:r>
              <a:rPr lang="en-US" dirty="0">
                <a:solidFill>
                  <a:schemeClr val="tx1"/>
                </a:solidFill>
              </a:rPr>
              <a:t>Concrete communication means </a:t>
            </a:r>
            <a:r>
              <a:rPr lang="en-US" b="1" dirty="0">
                <a:solidFill>
                  <a:schemeClr val="tx1"/>
                </a:solidFill>
              </a:rPr>
              <a:t>being particular </a:t>
            </a:r>
            <a:r>
              <a:rPr lang="en-US" dirty="0">
                <a:solidFill>
                  <a:schemeClr val="tx1"/>
                </a:solidFill>
              </a:rPr>
              <a:t>and clear rather than fuzzy and general. </a:t>
            </a:r>
          </a:p>
          <a:p>
            <a:pPr algn="just"/>
            <a:endParaRPr lang="en-US" dirty="0">
              <a:solidFill>
                <a:schemeClr val="tx1"/>
              </a:solidFill>
            </a:endParaRPr>
          </a:p>
          <a:p>
            <a:pPr marL="0" indent="0" algn="just">
              <a:buNone/>
            </a:pPr>
            <a:r>
              <a:rPr lang="en-US" b="1" dirty="0">
                <a:solidFill>
                  <a:schemeClr val="tx2">
                    <a:lumMod val="90000"/>
                    <a:lumOff val="10000"/>
                  </a:schemeClr>
                </a:solidFill>
              </a:rPr>
              <a:t>6. Courtesy</a:t>
            </a:r>
          </a:p>
          <a:p>
            <a:pPr algn="just" fontAlgn="base"/>
            <a:r>
              <a:rPr lang="en-US" dirty="0">
                <a:solidFill>
                  <a:schemeClr val="tx1"/>
                </a:solidFill>
              </a:rPr>
              <a:t>Courteous message is positive and focused on the audience. It makes use of terms expressing respect for the receiver of a message. </a:t>
            </a:r>
          </a:p>
          <a:p>
            <a:pPr marL="0" indent="0" algn="just" fontAlgn="base">
              <a:buNone/>
            </a:pPr>
            <a:endParaRPr lang="en-US" dirty="0">
              <a:solidFill>
                <a:schemeClr val="tx1"/>
              </a:solidFill>
            </a:endParaRPr>
          </a:p>
          <a:p>
            <a:pPr marL="0" indent="0" algn="just" fontAlgn="base">
              <a:buNone/>
            </a:pPr>
            <a:r>
              <a:rPr lang="en-US" b="1" dirty="0">
                <a:solidFill>
                  <a:schemeClr val="tx2">
                    <a:lumMod val="90000"/>
                    <a:lumOff val="10000"/>
                  </a:schemeClr>
                </a:solidFill>
              </a:rPr>
              <a:t>7. Correctness</a:t>
            </a:r>
          </a:p>
          <a:p>
            <a:pPr marL="0" indent="0" algn="just" fontAlgn="base">
              <a:buNone/>
            </a:pPr>
            <a:r>
              <a:rPr lang="en-US" dirty="0">
                <a:solidFill>
                  <a:schemeClr val="tx1"/>
                </a:solidFill>
              </a:rPr>
              <a:t>Correctness in communication means that there are no grammatical errors in communication.</a:t>
            </a:r>
            <a:endParaRPr lang="en-US" b="1" dirty="0">
              <a:solidFill>
                <a:schemeClr val="tx1"/>
              </a:solidFill>
            </a:endParaRPr>
          </a:p>
          <a:p>
            <a:pPr algn="just" fontAlgn="base"/>
            <a:r>
              <a:rPr lang="en-US" dirty="0">
                <a:solidFill>
                  <a:schemeClr val="tx1"/>
                </a:solidFill>
              </a:rPr>
              <a:t>Checks for the preciseness and accuracy of facts and figures used in the message.</a:t>
            </a:r>
          </a:p>
          <a:p>
            <a:pPr algn="just" fontAlgn="base"/>
            <a:r>
              <a:rPr lang="en-US" dirty="0">
                <a:solidFill>
                  <a:schemeClr val="tx1"/>
                </a:solidFill>
              </a:rPr>
              <a:t>It makes use of appropriate and correct language in the message.</a:t>
            </a:r>
          </a:p>
          <a:p>
            <a:pPr algn="just"/>
            <a:endParaRPr lang="en-US" dirty="0">
              <a:solidFill>
                <a:schemeClr val="tx1"/>
              </a:solidFill>
            </a:endParaRPr>
          </a:p>
          <a:p>
            <a:pPr marL="0" indent="0" algn="just">
              <a:buNone/>
            </a:pPr>
            <a:endParaRPr lang="en-US" dirty="0">
              <a:solidFill>
                <a:schemeClr val="tx1"/>
              </a:solidFill>
            </a:endParaRPr>
          </a:p>
          <a:p>
            <a:endParaRPr lang="en-US" dirty="0"/>
          </a:p>
          <a:p>
            <a:pPr marL="0" indent="0">
              <a:buNone/>
            </a:pPr>
            <a:endParaRPr lang="en-US" b="1" dirty="0"/>
          </a:p>
          <a:p>
            <a:pPr marL="0" indent="0">
              <a:buNone/>
            </a:pPr>
            <a:endParaRPr lang="en-US" dirty="0"/>
          </a:p>
        </p:txBody>
      </p:sp>
    </p:spTree>
    <p:extLst>
      <p:ext uri="{BB962C8B-B14F-4D97-AF65-F5344CB8AC3E}">
        <p14:creationId xmlns:p14="http://schemas.microsoft.com/office/powerpoint/2010/main" val="3607221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0089" y="446049"/>
            <a:ext cx="9779618" cy="5776331"/>
          </a:xfrm>
        </p:spPr>
      </p:pic>
    </p:spTree>
    <p:extLst>
      <p:ext uri="{BB962C8B-B14F-4D97-AF65-F5344CB8AC3E}">
        <p14:creationId xmlns:p14="http://schemas.microsoft.com/office/powerpoint/2010/main" val="33928846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4588" y="770312"/>
            <a:ext cx="10178322" cy="1334903"/>
          </a:xfrm>
        </p:spPr>
        <p:txBody>
          <a:bodyPr/>
          <a:lstStyle/>
          <a:p>
            <a:r>
              <a:rPr lang="en-US" dirty="0"/>
              <a:t>1. Passive communication</a:t>
            </a:r>
          </a:p>
        </p:txBody>
      </p:sp>
      <p:sp>
        <p:nvSpPr>
          <p:cNvPr id="3" name="Content Placeholder 2"/>
          <p:cNvSpPr>
            <a:spLocks noGrp="1"/>
          </p:cNvSpPr>
          <p:nvPr>
            <p:ph idx="1"/>
          </p:nvPr>
        </p:nvSpPr>
        <p:spPr>
          <a:xfrm>
            <a:off x="1251678" y="1594626"/>
            <a:ext cx="10178322" cy="3593591"/>
          </a:xfrm>
        </p:spPr>
        <p:txBody>
          <a:bodyPr/>
          <a:lstStyle/>
          <a:p>
            <a:pPr algn="just"/>
            <a:r>
              <a:rPr lang="en-US" dirty="0">
                <a:solidFill>
                  <a:schemeClr val="tx1"/>
                </a:solidFill>
              </a:rPr>
              <a:t>Developed a pattern of avoiding expressing their opinions or feelings, protecting their rights, and identifying and meeting their needs.</a:t>
            </a:r>
          </a:p>
          <a:p>
            <a:pPr algn="just"/>
            <a:r>
              <a:rPr lang="en-US" dirty="0">
                <a:solidFill>
                  <a:schemeClr val="tx1"/>
                </a:solidFill>
              </a:rPr>
              <a:t>Do not respond clearly to hurtful or anger-inducing situations. </a:t>
            </a:r>
          </a:p>
          <a:p>
            <a:pPr algn="just"/>
            <a:r>
              <a:rPr lang="en-US" dirty="0">
                <a:solidFill>
                  <a:schemeClr val="tx1"/>
                </a:solidFill>
              </a:rPr>
              <a:t>Used as a “door mat” by other people.</a:t>
            </a:r>
          </a:p>
          <a:p>
            <a:pPr algn="just"/>
            <a:r>
              <a:rPr lang="en-US" dirty="0">
                <a:solidFill>
                  <a:schemeClr val="tx1"/>
                </a:solidFill>
              </a:rPr>
              <a:t>Person is not willing to stand up for his or her position</a:t>
            </a:r>
          </a:p>
          <a:p>
            <a:pPr algn="just"/>
            <a:r>
              <a:rPr lang="en-US" dirty="0">
                <a:solidFill>
                  <a:schemeClr val="tx1"/>
                </a:solidFill>
              </a:rPr>
              <a:t>Wants to avoid conflict at all costs </a:t>
            </a:r>
          </a:p>
          <a:p>
            <a:pPr algn="just"/>
            <a:r>
              <a:rPr lang="en-US" dirty="0">
                <a:solidFill>
                  <a:schemeClr val="tx1"/>
                </a:solidFill>
              </a:rPr>
              <a:t>Allow others to violate their rights Is acceptable when the issue is not important.</a:t>
            </a:r>
          </a:p>
          <a:p>
            <a:pPr algn="just"/>
            <a:r>
              <a:rPr lang="en-US" dirty="0">
                <a:solidFill>
                  <a:schemeClr val="tx1"/>
                </a:solidFill>
              </a:rPr>
              <a:t>Nonverbal cues—no eye contact, low pitch to voice</a:t>
            </a:r>
          </a:p>
        </p:txBody>
      </p:sp>
    </p:spTree>
    <p:extLst>
      <p:ext uri="{BB962C8B-B14F-4D97-AF65-F5344CB8AC3E}">
        <p14:creationId xmlns:p14="http://schemas.microsoft.com/office/powerpoint/2010/main" val="295336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0222" y="1255252"/>
            <a:ext cx="10178322" cy="1492132"/>
          </a:xfrm>
        </p:spPr>
        <p:txBody>
          <a:bodyPr>
            <a:normAutofit/>
          </a:bodyPr>
          <a:lstStyle/>
          <a:p>
            <a:r>
              <a:rPr lang="en-US" sz="4400" dirty="0"/>
              <a:t>Passive communicators will often:</a:t>
            </a:r>
          </a:p>
        </p:txBody>
      </p:sp>
      <p:sp>
        <p:nvSpPr>
          <p:cNvPr id="3" name="Content Placeholder 2"/>
          <p:cNvSpPr>
            <a:spLocks noGrp="1"/>
          </p:cNvSpPr>
          <p:nvPr>
            <p:ph idx="1"/>
          </p:nvPr>
        </p:nvSpPr>
        <p:spPr>
          <a:xfrm>
            <a:off x="1487205" y="2264524"/>
            <a:ext cx="6576140" cy="3593591"/>
          </a:xfrm>
        </p:spPr>
        <p:txBody>
          <a:bodyPr/>
          <a:lstStyle/>
          <a:p>
            <a:r>
              <a:rPr lang="en-US" dirty="0">
                <a:solidFill>
                  <a:schemeClr val="tx1"/>
                </a:solidFill>
              </a:rPr>
              <a:t>Fail to assert for themselves</a:t>
            </a:r>
          </a:p>
          <a:p>
            <a:r>
              <a:rPr lang="en-US" dirty="0">
                <a:solidFill>
                  <a:schemeClr val="tx1"/>
                </a:solidFill>
              </a:rPr>
              <a:t>Exhibit poor eye contact and slumped body posture</a:t>
            </a:r>
          </a:p>
          <a:p>
            <a:r>
              <a:rPr lang="en-US" dirty="0">
                <a:solidFill>
                  <a:schemeClr val="tx1"/>
                </a:solidFill>
              </a:rPr>
              <a:t>Fail to express their feelings, needs, or opinions </a:t>
            </a:r>
          </a:p>
          <a:p>
            <a:r>
              <a:rPr lang="en-US" dirty="0">
                <a:solidFill>
                  <a:schemeClr val="tx1"/>
                </a:solidFill>
              </a:rPr>
              <a:t>Tend to speak softly or apologetically </a:t>
            </a:r>
          </a:p>
          <a:p>
            <a:r>
              <a:rPr lang="en-US" dirty="0">
                <a:solidFill>
                  <a:schemeClr val="tx1"/>
                </a:solidFill>
              </a:rPr>
              <a:t>Allow others to deliberately or inadvertently infringe on their rights</a:t>
            </a:r>
          </a:p>
        </p:txBody>
      </p:sp>
      <p:pic>
        <p:nvPicPr>
          <p:cNvPr id="4" name="Picture 3"/>
          <p:cNvPicPr>
            <a:picLocks noChangeAspect="1"/>
          </p:cNvPicPr>
          <p:nvPr/>
        </p:nvPicPr>
        <p:blipFill rotWithShape="1">
          <a:blip r:embed="rId2"/>
          <a:srcRect l="57011" b="5170"/>
          <a:stretch/>
        </p:blipFill>
        <p:spPr>
          <a:xfrm>
            <a:off x="8506690" y="2345602"/>
            <a:ext cx="3463637" cy="3935487"/>
          </a:xfrm>
          <a:prstGeom prst="rect">
            <a:avLst/>
          </a:prstGeom>
          <a:ln>
            <a:noFill/>
          </a:ln>
          <a:effectLst>
            <a:softEdge rad="112500"/>
          </a:effectLst>
        </p:spPr>
      </p:pic>
    </p:spTree>
    <p:extLst>
      <p:ext uri="{BB962C8B-B14F-4D97-AF65-F5344CB8AC3E}">
        <p14:creationId xmlns:p14="http://schemas.microsoft.com/office/powerpoint/2010/main" val="668764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The impact of passive communication ON (Feelings)</a:t>
            </a:r>
          </a:p>
        </p:txBody>
      </p:sp>
      <p:sp>
        <p:nvSpPr>
          <p:cNvPr id="3" name="Content Placeholder 2"/>
          <p:cNvSpPr>
            <a:spLocks noGrp="1"/>
          </p:cNvSpPr>
          <p:nvPr>
            <p:ph idx="1"/>
          </p:nvPr>
        </p:nvSpPr>
        <p:spPr>
          <a:xfrm>
            <a:off x="1251678" y="1874517"/>
            <a:ext cx="6463572" cy="3593591"/>
          </a:xfrm>
        </p:spPr>
        <p:txBody>
          <a:bodyPr/>
          <a:lstStyle/>
          <a:p>
            <a:r>
              <a:rPr lang="en-US" dirty="0">
                <a:solidFill>
                  <a:schemeClr val="tx1"/>
                </a:solidFill>
              </a:rPr>
              <a:t>often feel anxious because life seems out of their control </a:t>
            </a:r>
          </a:p>
          <a:p>
            <a:r>
              <a:rPr lang="en-US" dirty="0">
                <a:solidFill>
                  <a:schemeClr val="tx1"/>
                </a:solidFill>
              </a:rPr>
              <a:t>often feel confused because they ignore their own feelings</a:t>
            </a:r>
          </a:p>
          <a:p>
            <a:r>
              <a:rPr lang="en-US" dirty="0">
                <a:solidFill>
                  <a:schemeClr val="tx1"/>
                </a:solidFill>
              </a:rPr>
              <a:t>often feel depressed because they feel stuck and hopeless</a:t>
            </a:r>
          </a:p>
          <a:p>
            <a:r>
              <a:rPr lang="en-US" dirty="0">
                <a:solidFill>
                  <a:schemeClr val="tx1"/>
                </a:solidFill>
              </a:rPr>
              <a:t>often feel resentful (but are unaware of it) because their needs are not being met </a:t>
            </a:r>
          </a:p>
        </p:txBody>
      </p:sp>
      <p:pic>
        <p:nvPicPr>
          <p:cNvPr id="4" name="Picture 3"/>
          <p:cNvPicPr>
            <a:picLocks noChangeAspect="1"/>
          </p:cNvPicPr>
          <p:nvPr/>
        </p:nvPicPr>
        <p:blipFill>
          <a:blip r:embed="rId2"/>
          <a:stretch>
            <a:fillRect/>
          </a:stretch>
        </p:blipFill>
        <p:spPr>
          <a:xfrm>
            <a:off x="8300225" y="1684035"/>
            <a:ext cx="3534937" cy="2408314"/>
          </a:xfrm>
          <a:prstGeom prst="rect">
            <a:avLst/>
          </a:prstGeom>
          <a:ln>
            <a:noFill/>
          </a:ln>
          <a:effectLst>
            <a:softEdge rad="112500"/>
          </a:effectLst>
        </p:spPr>
      </p:pic>
    </p:spTree>
    <p:extLst>
      <p:ext uri="{BB962C8B-B14F-4D97-AF65-F5344CB8AC3E}">
        <p14:creationId xmlns:p14="http://schemas.microsoft.com/office/powerpoint/2010/main" val="7726341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A passive communicator will say, believe, or behave like: </a:t>
            </a:r>
          </a:p>
        </p:txBody>
      </p:sp>
      <p:sp>
        <p:nvSpPr>
          <p:cNvPr id="3" name="Content Placeholder 2"/>
          <p:cNvSpPr>
            <a:spLocks noGrp="1"/>
          </p:cNvSpPr>
          <p:nvPr>
            <p:ph idx="1"/>
          </p:nvPr>
        </p:nvSpPr>
        <p:spPr/>
        <p:txBody>
          <a:bodyPr/>
          <a:lstStyle/>
          <a:p>
            <a:r>
              <a:rPr lang="en-US" dirty="0">
                <a:solidFill>
                  <a:schemeClr val="tx1"/>
                </a:solidFill>
              </a:rPr>
              <a:t>“I’m unable to stand up for my rights.” </a:t>
            </a:r>
          </a:p>
          <a:p>
            <a:r>
              <a:rPr lang="en-US" dirty="0">
                <a:solidFill>
                  <a:schemeClr val="tx1"/>
                </a:solidFill>
              </a:rPr>
              <a:t> “I don’t know what my rights are.” </a:t>
            </a:r>
          </a:p>
          <a:p>
            <a:r>
              <a:rPr lang="en-US" dirty="0">
                <a:solidFill>
                  <a:schemeClr val="tx1"/>
                </a:solidFill>
              </a:rPr>
              <a:t> “I get stepped on by everyone." </a:t>
            </a:r>
          </a:p>
          <a:p>
            <a:r>
              <a:rPr lang="en-US" dirty="0">
                <a:solidFill>
                  <a:schemeClr val="tx1"/>
                </a:solidFill>
              </a:rPr>
              <a:t> “I’m weak and unable to take care of myself.” </a:t>
            </a:r>
          </a:p>
          <a:p>
            <a:r>
              <a:rPr lang="en-US" dirty="0">
                <a:solidFill>
                  <a:schemeClr val="tx1"/>
                </a:solidFill>
              </a:rPr>
              <a:t> “People never consider my feelings.”</a:t>
            </a:r>
          </a:p>
        </p:txBody>
      </p:sp>
    </p:spTree>
    <p:extLst>
      <p:ext uri="{BB962C8B-B14F-4D97-AF65-F5344CB8AC3E}">
        <p14:creationId xmlns:p14="http://schemas.microsoft.com/office/powerpoint/2010/main" val="16693153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example </a:t>
            </a:r>
          </a:p>
        </p:txBody>
      </p:sp>
      <p:sp>
        <p:nvSpPr>
          <p:cNvPr id="3" name="Content Placeholder 2"/>
          <p:cNvSpPr>
            <a:spLocks noGrp="1"/>
          </p:cNvSpPr>
          <p:nvPr>
            <p:ph idx="1"/>
          </p:nvPr>
        </p:nvSpPr>
        <p:spPr>
          <a:xfrm>
            <a:off x="1251678" y="1694986"/>
            <a:ext cx="10178322" cy="3593591"/>
          </a:xfrm>
        </p:spPr>
        <p:txBody>
          <a:bodyPr/>
          <a:lstStyle/>
          <a:p>
            <a:pPr algn="just"/>
            <a:r>
              <a:rPr lang="en-US" i="1" dirty="0">
                <a:solidFill>
                  <a:schemeClr val="tx1"/>
                </a:solidFill>
              </a:rPr>
              <a:t>You are approached by a coworker who asks you to finish a project she has started. </a:t>
            </a:r>
          </a:p>
          <a:p>
            <a:pPr algn="just"/>
            <a:r>
              <a:rPr lang="en-US" i="1" dirty="0">
                <a:solidFill>
                  <a:schemeClr val="tx1"/>
                </a:solidFill>
              </a:rPr>
              <a:t>She needs to leave early to get ready for a friend's birthday party. </a:t>
            </a:r>
          </a:p>
          <a:p>
            <a:pPr algn="just"/>
            <a:r>
              <a:rPr lang="en-US" b="1" i="1" dirty="0">
                <a:solidFill>
                  <a:schemeClr val="tx1"/>
                </a:solidFill>
              </a:rPr>
              <a:t>You </a:t>
            </a:r>
            <a:r>
              <a:rPr lang="en-US" i="1" dirty="0">
                <a:solidFill>
                  <a:schemeClr val="tx1"/>
                </a:solidFill>
              </a:rPr>
              <a:t>realize that the project can't possibly get finished by the time you usually leave</a:t>
            </a:r>
            <a:r>
              <a:rPr lang="en-US" dirty="0">
                <a:solidFill>
                  <a:schemeClr val="tx1"/>
                </a:solidFill>
              </a:rPr>
              <a:t> </a:t>
            </a:r>
            <a:r>
              <a:rPr lang="en-US" i="1" dirty="0">
                <a:solidFill>
                  <a:schemeClr val="tx1"/>
                </a:solidFill>
              </a:rPr>
              <a:t>work and you have already made plans to meet an old friend for dinner.</a:t>
            </a:r>
            <a:endParaRPr lang="en-US" dirty="0">
              <a:solidFill>
                <a:schemeClr val="tx1"/>
              </a:solidFill>
            </a:endParaRPr>
          </a:p>
          <a:p>
            <a:pPr algn="just"/>
            <a:r>
              <a:rPr lang="en-US" b="1" dirty="0">
                <a:solidFill>
                  <a:schemeClr val="tx1"/>
                </a:solidFill>
              </a:rPr>
              <a:t>Possible responses</a:t>
            </a:r>
            <a:endParaRPr lang="en-US" dirty="0">
              <a:solidFill>
                <a:schemeClr val="tx1"/>
              </a:solidFill>
            </a:endParaRPr>
          </a:p>
          <a:p>
            <a:pPr algn="just"/>
            <a:r>
              <a:rPr lang="en-US" dirty="0">
                <a:solidFill>
                  <a:schemeClr val="tx1"/>
                </a:solidFill>
              </a:rPr>
              <a:t>Passive:</a:t>
            </a:r>
            <a:r>
              <a:rPr lang="en-US" b="1" dirty="0">
                <a:solidFill>
                  <a:schemeClr val="tx1"/>
                </a:solidFill>
              </a:rPr>
              <a:t> </a:t>
            </a:r>
            <a:r>
              <a:rPr lang="en-US" dirty="0">
                <a:solidFill>
                  <a:schemeClr val="tx1"/>
                </a:solidFill>
              </a:rPr>
              <a:t>“Sure, I'll finish it for you.”</a:t>
            </a:r>
          </a:p>
          <a:p>
            <a:pPr algn="just"/>
            <a:r>
              <a:rPr lang="en-US" b="1" dirty="0">
                <a:solidFill>
                  <a:schemeClr val="tx1"/>
                </a:solidFill>
              </a:rPr>
              <a:t>Consequences:</a:t>
            </a:r>
            <a:r>
              <a:rPr lang="en-US" dirty="0">
                <a:solidFill>
                  <a:schemeClr val="tx1"/>
                </a:solidFill>
              </a:rPr>
              <a:t> You ignore your own needs to satisfy someone else's needs. You stay late, miss your dinner date, and feel frustrated, annoyed, and victimized</a:t>
            </a:r>
          </a:p>
          <a:p>
            <a:endParaRPr lang="en-US" dirty="0"/>
          </a:p>
        </p:txBody>
      </p:sp>
    </p:spTree>
    <p:extLst>
      <p:ext uri="{BB962C8B-B14F-4D97-AF65-F5344CB8AC3E}">
        <p14:creationId xmlns:p14="http://schemas.microsoft.com/office/powerpoint/2010/main" val="1780377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Aggressive style</a:t>
            </a:r>
          </a:p>
        </p:txBody>
      </p:sp>
      <p:sp>
        <p:nvSpPr>
          <p:cNvPr id="3" name="Content Placeholder 2"/>
          <p:cNvSpPr>
            <a:spLocks noGrp="1"/>
          </p:cNvSpPr>
          <p:nvPr>
            <p:ph idx="1"/>
          </p:nvPr>
        </p:nvSpPr>
        <p:spPr>
          <a:xfrm>
            <a:off x="1251678" y="1874517"/>
            <a:ext cx="10178322" cy="3593591"/>
          </a:xfrm>
        </p:spPr>
        <p:txBody>
          <a:bodyPr>
            <a:normAutofit/>
          </a:bodyPr>
          <a:lstStyle/>
          <a:p>
            <a:pPr algn="just"/>
            <a:r>
              <a:rPr lang="en-US" dirty="0">
                <a:solidFill>
                  <a:schemeClr val="tx1"/>
                </a:solidFill>
              </a:rPr>
              <a:t>The Hammer ( through their communication style, they are likely to hurt others)</a:t>
            </a:r>
          </a:p>
          <a:p>
            <a:pPr algn="just"/>
            <a:r>
              <a:rPr lang="en-US" dirty="0">
                <a:solidFill>
                  <a:schemeClr val="tx1"/>
                </a:solidFill>
              </a:rPr>
              <a:t>Stands up for his or her rights but violates those of others</a:t>
            </a:r>
          </a:p>
          <a:p>
            <a:pPr algn="just"/>
            <a:r>
              <a:rPr lang="en-US" dirty="0">
                <a:solidFill>
                  <a:schemeClr val="tx1"/>
                </a:solidFill>
              </a:rPr>
              <a:t>Creates win/lose situation</a:t>
            </a:r>
          </a:p>
          <a:p>
            <a:pPr algn="just"/>
            <a:r>
              <a:rPr lang="en-US" dirty="0">
                <a:solidFill>
                  <a:schemeClr val="tx1"/>
                </a:solidFill>
              </a:rPr>
              <a:t>“My way or the highway.”  Either you do what they are saying or there will be no discussion.</a:t>
            </a:r>
          </a:p>
          <a:p>
            <a:pPr algn="just"/>
            <a:r>
              <a:rPr lang="en-US" dirty="0">
                <a:solidFill>
                  <a:schemeClr val="tx1"/>
                </a:solidFill>
              </a:rPr>
              <a:t>Nonverbal cues—pointing fingers, glaring, crossing arms, hands on hips, speaking loudly.</a:t>
            </a:r>
          </a:p>
          <a:p>
            <a:pPr algn="just"/>
            <a:r>
              <a:rPr lang="en-US" dirty="0">
                <a:solidFill>
                  <a:schemeClr val="tx1"/>
                </a:solidFill>
              </a:rPr>
              <a:t>Due to this communicating style, people eventually start to avoid and hate them. </a:t>
            </a:r>
          </a:p>
        </p:txBody>
      </p:sp>
    </p:spTree>
    <p:extLst>
      <p:ext uri="{BB962C8B-B14F-4D97-AF65-F5344CB8AC3E}">
        <p14:creationId xmlns:p14="http://schemas.microsoft.com/office/powerpoint/2010/main" val="2362335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0115" y="1517275"/>
            <a:ext cx="10178322" cy="1492132"/>
          </a:xfrm>
        </p:spPr>
        <p:txBody>
          <a:bodyPr/>
          <a:lstStyle/>
          <a:p>
            <a:r>
              <a:rPr lang="en-US" dirty="0"/>
              <a:t>Learning outcomes</a:t>
            </a:r>
          </a:p>
        </p:txBody>
      </p:sp>
      <p:sp>
        <p:nvSpPr>
          <p:cNvPr id="3" name="Content Placeholder 2"/>
          <p:cNvSpPr>
            <a:spLocks noGrp="1"/>
          </p:cNvSpPr>
          <p:nvPr>
            <p:ph idx="1"/>
          </p:nvPr>
        </p:nvSpPr>
        <p:spPr>
          <a:xfrm>
            <a:off x="1057714" y="3009407"/>
            <a:ext cx="10178322" cy="3593591"/>
          </a:xfrm>
        </p:spPr>
        <p:txBody>
          <a:bodyPr/>
          <a:lstStyle/>
          <a:p>
            <a:pPr algn="just"/>
            <a:r>
              <a:rPr lang="en-US" dirty="0">
                <a:solidFill>
                  <a:schemeClr val="tx1"/>
                </a:solidFill>
              </a:rPr>
              <a:t>Students will be able to understand and apply knowledge of human communication and language processes as they occur.</a:t>
            </a:r>
          </a:p>
          <a:p>
            <a:pPr algn="just"/>
            <a:r>
              <a:rPr lang="en-US" dirty="0">
                <a:solidFill>
                  <a:schemeClr val="tx1"/>
                </a:solidFill>
              </a:rPr>
              <a:t>Students would learn what social skills are and how these can be applied to build a healthy connection with people around them.</a:t>
            </a:r>
          </a:p>
          <a:p>
            <a:pPr algn="just"/>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6899425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Aggressive communicators will often:</a:t>
            </a:r>
          </a:p>
        </p:txBody>
      </p:sp>
      <p:sp>
        <p:nvSpPr>
          <p:cNvPr id="3" name="Content Placeholder 2"/>
          <p:cNvSpPr>
            <a:spLocks noGrp="1"/>
          </p:cNvSpPr>
          <p:nvPr>
            <p:ph idx="1"/>
          </p:nvPr>
        </p:nvSpPr>
        <p:spPr/>
        <p:txBody>
          <a:bodyPr>
            <a:normAutofit/>
          </a:bodyPr>
          <a:lstStyle/>
          <a:p>
            <a:r>
              <a:rPr lang="en-US" dirty="0">
                <a:solidFill>
                  <a:schemeClr val="tx1"/>
                </a:solidFill>
              </a:rPr>
              <a:t>Try to dominate others by </a:t>
            </a:r>
            <a:r>
              <a:rPr lang="en-US">
                <a:solidFill>
                  <a:schemeClr val="tx1"/>
                </a:solidFill>
              </a:rPr>
              <a:t>humiliation  </a:t>
            </a:r>
            <a:endParaRPr lang="en-US" dirty="0">
              <a:solidFill>
                <a:schemeClr val="tx1"/>
              </a:solidFill>
            </a:endParaRPr>
          </a:p>
          <a:p>
            <a:r>
              <a:rPr lang="en-US" dirty="0">
                <a:solidFill>
                  <a:schemeClr val="tx1"/>
                </a:solidFill>
              </a:rPr>
              <a:t>Criticize, blame, or attack others </a:t>
            </a:r>
          </a:p>
          <a:p>
            <a:r>
              <a:rPr lang="en-US" dirty="0">
                <a:solidFill>
                  <a:schemeClr val="tx1"/>
                </a:solidFill>
              </a:rPr>
              <a:t>Be very impulsive  (Acts without thinking)</a:t>
            </a:r>
          </a:p>
          <a:p>
            <a:r>
              <a:rPr lang="en-US" dirty="0">
                <a:solidFill>
                  <a:schemeClr val="tx1"/>
                </a:solidFill>
              </a:rPr>
              <a:t>Have low frustration tolerance </a:t>
            </a:r>
          </a:p>
          <a:p>
            <a:r>
              <a:rPr lang="en-US" dirty="0">
                <a:solidFill>
                  <a:schemeClr val="tx1"/>
                </a:solidFill>
              </a:rPr>
              <a:t>Speak in a loud, demanding, and overbearing voice </a:t>
            </a:r>
          </a:p>
          <a:p>
            <a:r>
              <a:rPr lang="en-US" dirty="0">
                <a:solidFill>
                  <a:schemeClr val="tx1"/>
                </a:solidFill>
              </a:rPr>
              <a:t>Act threateningly and rudely </a:t>
            </a:r>
          </a:p>
          <a:p>
            <a:r>
              <a:rPr lang="en-US" dirty="0">
                <a:solidFill>
                  <a:schemeClr val="tx1"/>
                </a:solidFill>
              </a:rPr>
              <a:t>Not listen well , Interrupts frequently </a:t>
            </a:r>
          </a:p>
          <a:p>
            <a:r>
              <a:rPr lang="en-US" dirty="0">
                <a:solidFill>
                  <a:schemeClr val="tx1"/>
                </a:solidFill>
              </a:rPr>
              <a:t>Use “you” statements</a:t>
            </a:r>
          </a:p>
        </p:txBody>
      </p:sp>
      <p:pic>
        <p:nvPicPr>
          <p:cNvPr id="4" name="Picture 3"/>
          <p:cNvPicPr>
            <a:picLocks noChangeAspect="1"/>
          </p:cNvPicPr>
          <p:nvPr/>
        </p:nvPicPr>
        <p:blipFill>
          <a:blip r:embed="rId2"/>
          <a:stretch>
            <a:fillRect/>
          </a:stretch>
        </p:blipFill>
        <p:spPr>
          <a:xfrm>
            <a:off x="7348654" y="2141034"/>
            <a:ext cx="3713356" cy="3228035"/>
          </a:xfrm>
          <a:prstGeom prst="rect">
            <a:avLst/>
          </a:prstGeom>
          <a:ln>
            <a:noFill/>
          </a:ln>
          <a:effectLst>
            <a:softEdge rad="112500"/>
          </a:effectLst>
        </p:spPr>
      </p:pic>
    </p:spTree>
    <p:extLst>
      <p:ext uri="{BB962C8B-B14F-4D97-AF65-F5344CB8AC3E}">
        <p14:creationId xmlns:p14="http://schemas.microsoft.com/office/powerpoint/2010/main" val="32002233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7299" y="643542"/>
            <a:ext cx="10178322" cy="1492132"/>
          </a:xfrm>
        </p:spPr>
        <p:txBody>
          <a:bodyPr>
            <a:normAutofit/>
          </a:bodyPr>
          <a:lstStyle/>
          <a:p>
            <a:r>
              <a:rPr lang="en-US" sz="4000" dirty="0"/>
              <a:t>The aggressive communicator will say, believe, or behave like: </a:t>
            </a:r>
          </a:p>
        </p:txBody>
      </p:sp>
      <p:sp>
        <p:nvSpPr>
          <p:cNvPr id="4" name="Content Placeholder 3"/>
          <p:cNvSpPr>
            <a:spLocks noGrp="1"/>
          </p:cNvSpPr>
          <p:nvPr>
            <p:ph sz="half" idx="1"/>
          </p:nvPr>
        </p:nvSpPr>
        <p:spPr>
          <a:xfrm>
            <a:off x="1631372" y="2280593"/>
            <a:ext cx="6749277" cy="4293220"/>
          </a:xfrm>
        </p:spPr>
        <p:txBody>
          <a:bodyPr>
            <a:normAutofit/>
          </a:bodyPr>
          <a:lstStyle/>
          <a:p>
            <a:r>
              <a:rPr lang="en-US" dirty="0">
                <a:solidFill>
                  <a:schemeClr val="tx1"/>
                </a:solidFill>
              </a:rPr>
              <a:t> “I’m superior and right and you’re inferior and wrong.” </a:t>
            </a:r>
          </a:p>
          <a:p>
            <a:r>
              <a:rPr lang="en-US" dirty="0">
                <a:solidFill>
                  <a:schemeClr val="tx1"/>
                </a:solidFill>
              </a:rPr>
              <a:t> “I’m loud, bossy and pushy.” </a:t>
            </a:r>
          </a:p>
          <a:p>
            <a:r>
              <a:rPr lang="en-US" dirty="0">
                <a:solidFill>
                  <a:schemeClr val="tx1"/>
                </a:solidFill>
              </a:rPr>
              <a:t> “I can dominate and intimidate you.” </a:t>
            </a:r>
          </a:p>
          <a:p>
            <a:r>
              <a:rPr lang="en-US" dirty="0">
                <a:solidFill>
                  <a:schemeClr val="tx1"/>
                </a:solidFill>
              </a:rPr>
              <a:t>“I can violate your rights.” </a:t>
            </a:r>
          </a:p>
          <a:p>
            <a:r>
              <a:rPr lang="en-US" dirty="0">
                <a:solidFill>
                  <a:schemeClr val="tx1"/>
                </a:solidFill>
              </a:rPr>
              <a:t> “I’ll get my way no matter what.” </a:t>
            </a:r>
          </a:p>
          <a:p>
            <a:r>
              <a:rPr lang="en-US" dirty="0">
                <a:solidFill>
                  <a:schemeClr val="tx1"/>
                </a:solidFill>
              </a:rPr>
              <a:t> “You’re not worth anything.” </a:t>
            </a:r>
          </a:p>
          <a:p>
            <a:r>
              <a:rPr lang="en-US" dirty="0">
                <a:solidFill>
                  <a:schemeClr val="tx1"/>
                </a:solidFill>
              </a:rPr>
              <a:t> “It’s all your fault.” </a:t>
            </a:r>
          </a:p>
          <a:p>
            <a:r>
              <a:rPr lang="en-US" dirty="0">
                <a:solidFill>
                  <a:schemeClr val="tx1"/>
                </a:solidFill>
              </a:rPr>
              <a:t>“I react instantly.” </a:t>
            </a:r>
          </a:p>
          <a:p>
            <a:r>
              <a:rPr lang="en-US" dirty="0">
                <a:solidFill>
                  <a:schemeClr val="tx1"/>
                </a:solidFill>
              </a:rPr>
              <a:t>“I’m entitled.”</a:t>
            </a:r>
          </a:p>
          <a:p>
            <a:endParaRPr lang="en-US" dirty="0"/>
          </a:p>
        </p:txBody>
      </p:sp>
    </p:spTree>
    <p:extLst>
      <p:ext uri="{BB962C8B-B14F-4D97-AF65-F5344CB8AC3E}">
        <p14:creationId xmlns:p14="http://schemas.microsoft.com/office/powerpoint/2010/main" val="40428002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a:t>
            </a:r>
          </a:p>
        </p:txBody>
      </p:sp>
      <p:sp>
        <p:nvSpPr>
          <p:cNvPr id="3" name="Content Placeholder 2"/>
          <p:cNvSpPr>
            <a:spLocks noGrp="1"/>
          </p:cNvSpPr>
          <p:nvPr>
            <p:ph idx="1"/>
          </p:nvPr>
        </p:nvSpPr>
        <p:spPr>
          <a:xfrm>
            <a:off x="1251678" y="1349298"/>
            <a:ext cx="10178322" cy="4560848"/>
          </a:xfrm>
        </p:spPr>
        <p:txBody>
          <a:bodyPr>
            <a:normAutofit lnSpcReduction="10000"/>
          </a:bodyPr>
          <a:lstStyle/>
          <a:p>
            <a:pPr marL="0" indent="0" algn="just">
              <a:buNone/>
            </a:pPr>
            <a:endParaRPr lang="en-US" b="1" dirty="0"/>
          </a:p>
          <a:p>
            <a:pPr algn="just"/>
            <a:r>
              <a:rPr lang="en-US" i="1" dirty="0">
                <a:solidFill>
                  <a:schemeClr val="tx1"/>
                </a:solidFill>
              </a:rPr>
              <a:t>You are approached by a coworker who asks you to finish a project she has started. </a:t>
            </a:r>
          </a:p>
          <a:p>
            <a:pPr algn="just"/>
            <a:r>
              <a:rPr lang="en-US" i="1" dirty="0">
                <a:solidFill>
                  <a:schemeClr val="tx1"/>
                </a:solidFill>
              </a:rPr>
              <a:t>She needs to leave early to get ready for a friend's birthday party. </a:t>
            </a:r>
          </a:p>
          <a:p>
            <a:pPr algn="just"/>
            <a:r>
              <a:rPr lang="en-US" i="1" dirty="0">
                <a:solidFill>
                  <a:schemeClr val="tx1"/>
                </a:solidFill>
              </a:rPr>
              <a:t>You realize that the project can't possibly get finished by the time you usually leave</a:t>
            </a:r>
            <a:r>
              <a:rPr lang="en-US" dirty="0">
                <a:solidFill>
                  <a:schemeClr val="tx1"/>
                </a:solidFill>
              </a:rPr>
              <a:t> </a:t>
            </a:r>
            <a:r>
              <a:rPr lang="en-US" i="1" dirty="0">
                <a:solidFill>
                  <a:schemeClr val="tx1"/>
                </a:solidFill>
              </a:rPr>
              <a:t>work and you have already made plans to meet an old friend for dinner.</a:t>
            </a:r>
            <a:endParaRPr lang="en-US" dirty="0">
              <a:solidFill>
                <a:schemeClr val="tx1"/>
              </a:solidFill>
            </a:endParaRPr>
          </a:p>
          <a:p>
            <a:pPr algn="just"/>
            <a:endParaRPr lang="en-US" b="1" dirty="0">
              <a:solidFill>
                <a:schemeClr val="tx1"/>
              </a:solidFill>
            </a:endParaRPr>
          </a:p>
          <a:p>
            <a:pPr algn="just"/>
            <a:r>
              <a:rPr lang="en-US" b="1" dirty="0">
                <a:solidFill>
                  <a:schemeClr val="tx1"/>
                </a:solidFill>
              </a:rPr>
              <a:t>Aggressive:</a:t>
            </a:r>
            <a:r>
              <a:rPr lang="en-US" dirty="0">
                <a:solidFill>
                  <a:schemeClr val="tx1"/>
                </a:solidFill>
              </a:rPr>
              <a:t> “Why should I help </a:t>
            </a:r>
            <a:r>
              <a:rPr lang="en-US" b="1" dirty="0">
                <a:solidFill>
                  <a:schemeClr val="tx1"/>
                </a:solidFill>
              </a:rPr>
              <a:t>you</a:t>
            </a:r>
            <a:r>
              <a:rPr lang="en-US" dirty="0">
                <a:solidFill>
                  <a:schemeClr val="tx1"/>
                </a:solidFill>
              </a:rPr>
              <a:t> out? I have my own plans for the evening.” And you walk away.</a:t>
            </a:r>
          </a:p>
          <a:p>
            <a:pPr algn="just"/>
            <a:endParaRPr lang="en-US" b="1" dirty="0">
              <a:solidFill>
                <a:schemeClr val="tx1"/>
              </a:solidFill>
            </a:endParaRPr>
          </a:p>
          <a:p>
            <a:pPr algn="just"/>
            <a:r>
              <a:rPr lang="en-US" b="1" dirty="0">
                <a:solidFill>
                  <a:schemeClr val="tx1"/>
                </a:solidFill>
              </a:rPr>
              <a:t>Consequences:</a:t>
            </a:r>
            <a:r>
              <a:rPr lang="en-US" dirty="0">
                <a:solidFill>
                  <a:schemeClr val="tx1"/>
                </a:solidFill>
              </a:rPr>
              <a:t> You get your needs met, but you do it by being a bully. The other person leaves feeling uncomfortable, angry, or embarrassed, and you've certainly damaged the relationship</a:t>
            </a:r>
          </a:p>
          <a:p>
            <a:endParaRPr lang="en-US" dirty="0"/>
          </a:p>
        </p:txBody>
      </p:sp>
    </p:spTree>
    <p:extLst>
      <p:ext uri="{BB962C8B-B14F-4D97-AF65-F5344CB8AC3E}">
        <p14:creationId xmlns:p14="http://schemas.microsoft.com/office/powerpoint/2010/main" val="41316470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8773308" y="2403069"/>
            <a:ext cx="3086184" cy="2078182"/>
          </a:xfrm>
          <a:prstGeom prst="rect">
            <a:avLst/>
          </a:prstGeom>
        </p:spPr>
      </p:pic>
      <p:sp>
        <p:nvSpPr>
          <p:cNvPr id="2" name="Title 1"/>
          <p:cNvSpPr>
            <a:spLocks noGrp="1"/>
          </p:cNvSpPr>
          <p:nvPr>
            <p:ph type="title"/>
          </p:nvPr>
        </p:nvSpPr>
        <p:spPr>
          <a:xfrm>
            <a:off x="1251678" y="382385"/>
            <a:ext cx="7078283" cy="1492132"/>
          </a:xfrm>
        </p:spPr>
        <p:txBody>
          <a:bodyPr/>
          <a:lstStyle/>
          <a:p>
            <a:pPr algn="just"/>
            <a:r>
              <a:rPr lang="en-US" dirty="0"/>
              <a:t>3.PASSIVE-AGGRESSIVE COMMUNICATION</a:t>
            </a:r>
          </a:p>
        </p:txBody>
      </p:sp>
      <p:sp>
        <p:nvSpPr>
          <p:cNvPr id="5" name="Content Placeholder 4"/>
          <p:cNvSpPr>
            <a:spLocks noGrp="1"/>
          </p:cNvSpPr>
          <p:nvPr>
            <p:ph idx="1"/>
          </p:nvPr>
        </p:nvSpPr>
        <p:spPr>
          <a:xfrm>
            <a:off x="1251678" y="2286001"/>
            <a:ext cx="7393558" cy="3593591"/>
          </a:xfrm>
        </p:spPr>
        <p:txBody>
          <a:bodyPr/>
          <a:lstStyle/>
          <a:p>
            <a:pPr algn="just"/>
            <a:r>
              <a:rPr lang="en-US" dirty="0">
                <a:solidFill>
                  <a:schemeClr val="tx1"/>
                </a:solidFill>
              </a:rPr>
              <a:t>Is a style in which individuals appear passive on the surface but are really acting out anger in a subtle, indirect, or behind-the-scenes way.</a:t>
            </a:r>
          </a:p>
          <a:p>
            <a:pPr algn="just"/>
            <a:r>
              <a:rPr lang="en-US" dirty="0">
                <a:solidFill>
                  <a:schemeClr val="tx1"/>
                </a:solidFill>
              </a:rPr>
              <a:t>People who develop a pattern of passive-aggressive communication usually feel powerless, stuck, and resentful – in other words, they feel incapable of dealing directly with the object of their resentments. </a:t>
            </a:r>
          </a:p>
        </p:txBody>
      </p:sp>
    </p:spTree>
    <p:extLst>
      <p:ext uri="{BB962C8B-B14F-4D97-AF65-F5344CB8AC3E}">
        <p14:creationId xmlns:p14="http://schemas.microsoft.com/office/powerpoint/2010/main" val="28716607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5751" y="900552"/>
            <a:ext cx="10178322" cy="1492132"/>
          </a:xfrm>
        </p:spPr>
        <p:txBody>
          <a:bodyPr>
            <a:normAutofit/>
          </a:bodyPr>
          <a:lstStyle/>
          <a:p>
            <a:r>
              <a:rPr lang="en-US" sz="3600" dirty="0"/>
              <a:t>Passive-Aggressive communicators will often</a:t>
            </a:r>
          </a:p>
        </p:txBody>
      </p:sp>
      <p:sp>
        <p:nvSpPr>
          <p:cNvPr id="3" name="Content Placeholder 2"/>
          <p:cNvSpPr>
            <a:spLocks noGrp="1"/>
          </p:cNvSpPr>
          <p:nvPr>
            <p:ph idx="1"/>
          </p:nvPr>
        </p:nvSpPr>
        <p:spPr>
          <a:xfrm>
            <a:off x="1390224" y="2392684"/>
            <a:ext cx="10178322" cy="2743199"/>
          </a:xfrm>
        </p:spPr>
        <p:txBody>
          <a:bodyPr/>
          <a:lstStyle/>
          <a:p>
            <a:r>
              <a:rPr lang="en-US" dirty="0">
                <a:solidFill>
                  <a:schemeClr val="tx1"/>
                </a:solidFill>
              </a:rPr>
              <a:t>Mumble to themselves rather than confront the person or issue.</a:t>
            </a:r>
          </a:p>
          <a:p>
            <a:r>
              <a:rPr lang="en-US" dirty="0">
                <a:solidFill>
                  <a:schemeClr val="tx1"/>
                </a:solidFill>
              </a:rPr>
              <a:t>have difficulty acknowledging their anger </a:t>
            </a:r>
          </a:p>
          <a:p>
            <a:r>
              <a:rPr lang="en-US" dirty="0">
                <a:solidFill>
                  <a:schemeClr val="tx1"/>
                </a:solidFill>
              </a:rPr>
              <a:t>use facial expressions that don't match how they feel - i.e., smiling when angry </a:t>
            </a:r>
          </a:p>
          <a:p>
            <a:r>
              <a:rPr lang="en-US" dirty="0">
                <a:solidFill>
                  <a:schemeClr val="tx1"/>
                </a:solidFill>
              </a:rPr>
              <a:t>use sarcasm </a:t>
            </a:r>
          </a:p>
          <a:p>
            <a:r>
              <a:rPr lang="en-US" dirty="0">
                <a:solidFill>
                  <a:schemeClr val="tx1"/>
                </a:solidFill>
              </a:rPr>
              <a:t>deny there is a problem </a:t>
            </a:r>
          </a:p>
          <a:p>
            <a:r>
              <a:rPr lang="en-US" dirty="0">
                <a:solidFill>
                  <a:schemeClr val="tx1"/>
                </a:solidFill>
              </a:rPr>
              <a:t>appear cooperative while purposely doing things to annoy and disrupt</a:t>
            </a:r>
          </a:p>
        </p:txBody>
      </p:sp>
    </p:spTree>
    <p:extLst>
      <p:ext uri="{BB962C8B-B14F-4D97-AF65-F5344CB8AC3E}">
        <p14:creationId xmlns:p14="http://schemas.microsoft.com/office/powerpoint/2010/main" val="16896675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7614" y="394858"/>
            <a:ext cx="10178322" cy="1492132"/>
          </a:xfrm>
        </p:spPr>
        <p:txBody>
          <a:bodyPr>
            <a:noAutofit/>
          </a:bodyPr>
          <a:lstStyle/>
          <a:p>
            <a:r>
              <a:rPr lang="en-US" sz="3600" dirty="0"/>
              <a:t>The PASSIVE aggressive communicator will say, believe, or behave like: </a:t>
            </a:r>
          </a:p>
        </p:txBody>
      </p:sp>
      <p:sp>
        <p:nvSpPr>
          <p:cNvPr id="3" name="Content Placeholder 2"/>
          <p:cNvSpPr>
            <a:spLocks noGrp="1"/>
          </p:cNvSpPr>
          <p:nvPr>
            <p:ph sz="half" idx="1"/>
          </p:nvPr>
        </p:nvSpPr>
        <p:spPr>
          <a:xfrm>
            <a:off x="1165739" y="1363978"/>
            <a:ext cx="9097667" cy="3619500"/>
          </a:xfrm>
        </p:spPr>
        <p:txBody>
          <a:bodyPr/>
          <a:lstStyle/>
          <a:p>
            <a:endParaRPr lang="en-US" dirty="0">
              <a:solidFill>
                <a:schemeClr val="tx1"/>
              </a:solidFill>
            </a:endParaRPr>
          </a:p>
          <a:p>
            <a:r>
              <a:rPr lang="en-US" dirty="0">
                <a:solidFill>
                  <a:schemeClr val="tx1"/>
                </a:solidFill>
              </a:rPr>
              <a:t>“I’m weak and resentful, so I sabotage, frustrate, and disrupt.” </a:t>
            </a:r>
          </a:p>
          <a:p>
            <a:r>
              <a:rPr lang="en-US" dirty="0">
                <a:solidFill>
                  <a:schemeClr val="tx1"/>
                </a:solidFill>
              </a:rPr>
              <a:t> “I will appear cooperative but I’m not.</a:t>
            </a:r>
          </a:p>
          <a:p>
            <a:endParaRPr lang="en-US" dirty="0"/>
          </a:p>
        </p:txBody>
      </p:sp>
      <p:sp>
        <p:nvSpPr>
          <p:cNvPr id="5" name="Title 3"/>
          <p:cNvSpPr txBox="1">
            <a:spLocks/>
          </p:cNvSpPr>
          <p:nvPr/>
        </p:nvSpPr>
        <p:spPr>
          <a:xfrm>
            <a:off x="1337614" y="3173728"/>
            <a:ext cx="10178322" cy="1167935"/>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en-US" sz="3600" dirty="0"/>
              <a:t>The impact of this communication style</a:t>
            </a:r>
            <a:br>
              <a:rPr lang="en-US" sz="3600" dirty="0"/>
            </a:br>
            <a:endParaRPr lang="en-US" sz="3600" dirty="0"/>
          </a:p>
        </p:txBody>
      </p:sp>
      <p:sp>
        <p:nvSpPr>
          <p:cNvPr id="6" name="Content Placeholder 4"/>
          <p:cNvSpPr txBox="1">
            <a:spLocks/>
          </p:cNvSpPr>
          <p:nvPr/>
        </p:nvSpPr>
        <p:spPr>
          <a:xfrm>
            <a:off x="1337614" y="4289370"/>
            <a:ext cx="8925792" cy="917162"/>
          </a:xfrm>
          <a:prstGeom prst="rect">
            <a:avLst/>
          </a:prstGeom>
        </p:spPr>
        <p:txBody>
          <a:bodyPr vert="horz" lIns="91440" tIns="45720" rIns="91440" bIns="45720" rtlCol="0">
            <a:no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algn="just"/>
            <a:r>
              <a:rPr lang="en-US" dirty="0">
                <a:solidFill>
                  <a:schemeClr val="tx1"/>
                </a:solidFill>
              </a:rPr>
              <a:t>They become isolated from those around them </a:t>
            </a:r>
          </a:p>
          <a:p>
            <a:pPr algn="just"/>
            <a:r>
              <a:rPr lang="en-US" dirty="0">
                <a:solidFill>
                  <a:schemeClr val="tx1"/>
                </a:solidFill>
              </a:rPr>
              <a:t>Remain stuck in a position of powerlessness </a:t>
            </a:r>
          </a:p>
          <a:p>
            <a:pPr algn="just"/>
            <a:r>
              <a:rPr lang="en-US" dirty="0">
                <a:solidFill>
                  <a:schemeClr val="tx1"/>
                </a:solidFill>
              </a:rPr>
              <a:t>Discharge resentment while real issues are never addressed</a:t>
            </a:r>
          </a:p>
        </p:txBody>
      </p:sp>
    </p:spTree>
    <p:extLst>
      <p:ext uri="{BB962C8B-B14F-4D97-AF65-F5344CB8AC3E}">
        <p14:creationId xmlns:p14="http://schemas.microsoft.com/office/powerpoint/2010/main" val="26123211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Case </a:t>
            </a:r>
          </a:p>
        </p:txBody>
      </p:sp>
      <p:sp>
        <p:nvSpPr>
          <p:cNvPr id="6" name="Content Placeholder 5"/>
          <p:cNvSpPr>
            <a:spLocks noGrp="1"/>
          </p:cNvSpPr>
          <p:nvPr>
            <p:ph idx="1"/>
          </p:nvPr>
        </p:nvSpPr>
        <p:spPr/>
        <p:txBody>
          <a:bodyPr/>
          <a:lstStyle/>
          <a:p>
            <a:pPr algn="just"/>
            <a:r>
              <a:rPr lang="en-US" b="1" dirty="0">
                <a:solidFill>
                  <a:schemeClr val="tx1"/>
                </a:solidFill>
              </a:rPr>
              <a:t>Passive-Aggressive:</a:t>
            </a:r>
            <a:r>
              <a:rPr lang="en-US" dirty="0">
                <a:solidFill>
                  <a:schemeClr val="tx1"/>
                </a:solidFill>
              </a:rPr>
              <a:t> “Sure, I'll finish it for you.” And you work on her project until 5:00 p.m. and then leave to meet your friend. Your coworker's project isn't finished, but then that's not </a:t>
            </a:r>
            <a:r>
              <a:rPr lang="en-US" b="1" dirty="0">
                <a:solidFill>
                  <a:schemeClr val="tx1"/>
                </a:solidFill>
              </a:rPr>
              <a:t>your</a:t>
            </a:r>
            <a:r>
              <a:rPr lang="en-US" dirty="0">
                <a:solidFill>
                  <a:schemeClr val="tx1"/>
                </a:solidFill>
              </a:rPr>
              <a:t> problem. You'll just explain to her tomorrow that you did all you possibly could. She could get into trouble, but she certainly can't blame you.</a:t>
            </a:r>
          </a:p>
          <a:p>
            <a:pPr algn="just"/>
            <a:endParaRPr lang="en-US" b="1" dirty="0">
              <a:solidFill>
                <a:schemeClr val="tx1"/>
              </a:solidFill>
            </a:endParaRPr>
          </a:p>
          <a:p>
            <a:pPr algn="just"/>
            <a:r>
              <a:rPr lang="en-US" b="1" dirty="0">
                <a:solidFill>
                  <a:schemeClr val="tx1"/>
                </a:solidFill>
              </a:rPr>
              <a:t>Consequences:</a:t>
            </a:r>
            <a:r>
              <a:rPr lang="en-US" dirty="0">
                <a:solidFill>
                  <a:schemeClr val="tx1"/>
                </a:solidFill>
              </a:rPr>
              <a:t> You're acting like a wolf in sheep's clothing. You appear to be helpful but you're not helping your coworker at all. This interaction certainly won't contribute to a trusting relationship with your coworker </a:t>
            </a:r>
          </a:p>
          <a:p>
            <a:pPr algn="just"/>
            <a:endParaRPr lang="en-US" dirty="0">
              <a:solidFill>
                <a:schemeClr val="tx1"/>
              </a:solidFill>
            </a:endParaRPr>
          </a:p>
        </p:txBody>
      </p:sp>
    </p:spTree>
    <p:extLst>
      <p:ext uri="{BB962C8B-B14F-4D97-AF65-F5344CB8AC3E}">
        <p14:creationId xmlns:p14="http://schemas.microsoft.com/office/powerpoint/2010/main" val="20817845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ASSERTIVE COMMUNICATION</a:t>
            </a:r>
          </a:p>
        </p:txBody>
      </p:sp>
      <p:sp>
        <p:nvSpPr>
          <p:cNvPr id="3" name="Content Placeholder 2"/>
          <p:cNvSpPr>
            <a:spLocks noGrp="1"/>
          </p:cNvSpPr>
          <p:nvPr>
            <p:ph idx="1"/>
          </p:nvPr>
        </p:nvSpPr>
        <p:spPr>
          <a:xfrm>
            <a:off x="1251678" y="1874517"/>
            <a:ext cx="10178322" cy="3593591"/>
          </a:xfrm>
        </p:spPr>
        <p:txBody>
          <a:bodyPr/>
          <a:lstStyle/>
          <a:p>
            <a:r>
              <a:rPr lang="en-US" dirty="0">
                <a:solidFill>
                  <a:schemeClr val="tx1"/>
                </a:solidFill>
              </a:rPr>
              <a:t>It’s a style in which individuals clearly state their opinions and feelings, and firmly advocate for their rights and needs without violating the rights of others. </a:t>
            </a:r>
          </a:p>
          <a:p>
            <a:r>
              <a:rPr lang="en-US" dirty="0">
                <a:solidFill>
                  <a:schemeClr val="tx1"/>
                </a:solidFill>
              </a:rPr>
              <a:t>Creates win/win situations </a:t>
            </a:r>
          </a:p>
          <a:p>
            <a:r>
              <a:rPr lang="en-US" dirty="0">
                <a:solidFill>
                  <a:schemeClr val="tx1"/>
                </a:solidFill>
              </a:rPr>
              <a:t>Balance everyone's’ needs</a:t>
            </a:r>
          </a:p>
          <a:p>
            <a:r>
              <a:rPr lang="en-US" dirty="0">
                <a:solidFill>
                  <a:schemeClr val="tx1"/>
                </a:solidFill>
              </a:rPr>
              <a:t>These individuals value themselves, their time, and their emotional, spiritual, and physical needs and are strong advocates for themselves while being very respectful of the rights of others.</a:t>
            </a:r>
          </a:p>
        </p:txBody>
      </p:sp>
    </p:spTree>
    <p:extLst>
      <p:ext uri="{BB962C8B-B14F-4D97-AF65-F5344CB8AC3E}">
        <p14:creationId xmlns:p14="http://schemas.microsoft.com/office/powerpoint/2010/main" val="16123619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8660" y="991985"/>
            <a:ext cx="10178322" cy="1492132"/>
          </a:xfrm>
        </p:spPr>
        <p:txBody>
          <a:bodyPr/>
          <a:lstStyle/>
          <a:p>
            <a:r>
              <a:rPr lang="en-US" dirty="0"/>
              <a:t>Assertive communicators will:</a:t>
            </a:r>
            <a:br>
              <a:rPr lang="en-US" dirty="0"/>
            </a:br>
            <a:endParaRPr lang="en-US" dirty="0"/>
          </a:p>
        </p:txBody>
      </p:sp>
      <p:sp>
        <p:nvSpPr>
          <p:cNvPr id="3" name="Content Placeholder 2"/>
          <p:cNvSpPr>
            <a:spLocks noGrp="1"/>
          </p:cNvSpPr>
          <p:nvPr>
            <p:ph idx="1"/>
          </p:nvPr>
        </p:nvSpPr>
        <p:spPr>
          <a:xfrm>
            <a:off x="1580639" y="2204949"/>
            <a:ext cx="9520400" cy="4005075"/>
          </a:xfrm>
        </p:spPr>
        <p:txBody>
          <a:bodyPr>
            <a:noAutofit/>
          </a:bodyPr>
          <a:lstStyle/>
          <a:p>
            <a:r>
              <a:rPr lang="en-US" sz="1800" dirty="0">
                <a:solidFill>
                  <a:schemeClr val="tx1"/>
                </a:solidFill>
              </a:rPr>
              <a:t>state needs and wants clearly, appropriately, and respectfully </a:t>
            </a:r>
          </a:p>
          <a:p>
            <a:r>
              <a:rPr lang="en-US" sz="1800" dirty="0">
                <a:solidFill>
                  <a:schemeClr val="tx1"/>
                </a:solidFill>
              </a:rPr>
              <a:t>use “I” statements </a:t>
            </a:r>
          </a:p>
          <a:p>
            <a:r>
              <a:rPr lang="en-US" sz="1800" dirty="0">
                <a:solidFill>
                  <a:schemeClr val="tx1"/>
                </a:solidFill>
              </a:rPr>
              <a:t> communicate respect for others , listen well without interrupting </a:t>
            </a:r>
          </a:p>
          <a:p>
            <a:r>
              <a:rPr lang="en-US" sz="1800" dirty="0">
                <a:solidFill>
                  <a:schemeClr val="tx1"/>
                </a:solidFill>
              </a:rPr>
              <a:t>have good eye contact , speak in a calm and clear tone of voice </a:t>
            </a:r>
          </a:p>
          <a:p>
            <a:r>
              <a:rPr lang="en-US" sz="1800" dirty="0">
                <a:solidFill>
                  <a:schemeClr val="tx1"/>
                </a:solidFill>
              </a:rPr>
              <a:t>have a relaxed body posture </a:t>
            </a:r>
          </a:p>
          <a:p>
            <a:r>
              <a:rPr lang="en-US" sz="1800" dirty="0">
                <a:solidFill>
                  <a:schemeClr val="tx1"/>
                </a:solidFill>
              </a:rPr>
              <a:t>feel competent and in control , not allow others to abuse or manipulate them</a:t>
            </a:r>
          </a:p>
          <a:p>
            <a:r>
              <a:rPr lang="en-US" sz="1800" dirty="0">
                <a:solidFill>
                  <a:schemeClr val="tx1"/>
                </a:solidFill>
              </a:rPr>
              <a:t>stand up for their rights</a:t>
            </a:r>
          </a:p>
        </p:txBody>
      </p:sp>
    </p:spTree>
    <p:extLst>
      <p:ext uri="{BB962C8B-B14F-4D97-AF65-F5344CB8AC3E}">
        <p14:creationId xmlns:p14="http://schemas.microsoft.com/office/powerpoint/2010/main" val="35400399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The assertive communicator will say, believe, or behave in a way that says</a:t>
            </a:r>
          </a:p>
        </p:txBody>
      </p:sp>
      <p:sp>
        <p:nvSpPr>
          <p:cNvPr id="3" name="Content Placeholder 2"/>
          <p:cNvSpPr>
            <a:spLocks noGrp="1"/>
          </p:cNvSpPr>
          <p:nvPr>
            <p:ph idx="1"/>
          </p:nvPr>
        </p:nvSpPr>
        <p:spPr>
          <a:xfrm>
            <a:off x="1251678" y="1767851"/>
            <a:ext cx="10178322" cy="3593591"/>
          </a:xfrm>
        </p:spPr>
        <p:txBody>
          <a:bodyPr/>
          <a:lstStyle/>
          <a:p>
            <a:r>
              <a:rPr lang="en-US" dirty="0">
                <a:solidFill>
                  <a:schemeClr val="tx1"/>
                </a:solidFill>
              </a:rPr>
              <a:t>“We are equally entitled to express ourselves respectfully to one another.</a:t>
            </a:r>
          </a:p>
          <a:p>
            <a:r>
              <a:rPr lang="en-US" dirty="0">
                <a:solidFill>
                  <a:schemeClr val="tx1"/>
                </a:solidFill>
              </a:rPr>
              <a:t> “I can’t control others but I can control myself.”</a:t>
            </a:r>
          </a:p>
          <a:p>
            <a:r>
              <a:rPr lang="en-US" dirty="0">
                <a:solidFill>
                  <a:schemeClr val="tx1"/>
                </a:solidFill>
              </a:rPr>
              <a:t>“I realize I have choices in my life and I consider my options.”</a:t>
            </a:r>
          </a:p>
        </p:txBody>
      </p:sp>
      <p:sp>
        <p:nvSpPr>
          <p:cNvPr id="5" name="Title 1"/>
          <p:cNvSpPr txBox="1">
            <a:spLocks/>
          </p:cNvSpPr>
          <p:nvPr/>
        </p:nvSpPr>
        <p:spPr>
          <a:xfrm>
            <a:off x="1251678" y="3564646"/>
            <a:ext cx="10172700" cy="1493517"/>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lgn="just"/>
            <a:r>
              <a:rPr lang="en-US" sz="2800" dirty="0"/>
              <a:t>The impact of this communication on these individuals:</a:t>
            </a:r>
          </a:p>
        </p:txBody>
      </p:sp>
      <p:sp>
        <p:nvSpPr>
          <p:cNvPr id="6" name="Content Placeholder 4"/>
          <p:cNvSpPr txBox="1">
            <a:spLocks/>
          </p:cNvSpPr>
          <p:nvPr/>
        </p:nvSpPr>
        <p:spPr>
          <a:xfrm>
            <a:off x="1390223" y="4311404"/>
            <a:ext cx="8475992" cy="3468532"/>
          </a:xfrm>
          <a:prstGeom prst="rect">
            <a:avLst/>
          </a:prstGeom>
        </p:spPr>
        <p:txBody>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r>
              <a:rPr lang="en-US" dirty="0">
                <a:solidFill>
                  <a:schemeClr val="tx1"/>
                </a:solidFill>
              </a:rPr>
              <a:t>feel connected to others</a:t>
            </a:r>
          </a:p>
          <a:p>
            <a:r>
              <a:rPr lang="en-US" dirty="0">
                <a:solidFill>
                  <a:schemeClr val="tx1"/>
                </a:solidFill>
              </a:rPr>
              <a:t>They address issues and problems as they arise </a:t>
            </a:r>
          </a:p>
          <a:p>
            <a:r>
              <a:rPr lang="en-US" dirty="0">
                <a:solidFill>
                  <a:schemeClr val="tx1"/>
                </a:solidFill>
              </a:rPr>
              <a:t>create a respectful environment for others to grow and mature</a:t>
            </a:r>
          </a:p>
        </p:txBody>
      </p:sp>
    </p:spTree>
    <p:extLst>
      <p:ext uri="{BB962C8B-B14F-4D97-AF65-F5344CB8AC3E}">
        <p14:creationId xmlns:p14="http://schemas.microsoft.com/office/powerpoint/2010/main" val="2134010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b="9744"/>
          <a:stretch/>
        </p:blipFill>
        <p:spPr>
          <a:xfrm>
            <a:off x="871983" y="139536"/>
            <a:ext cx="10530307" cy="6514626"/>
          </a:xfrm>
          <a:prstGeom prst="rect">
            <a:avLst/>
          </a:prstGeom>
          <a:ln>
            <a:noFill/>
          </a:ln>
          <a:effectLst>
            <a:softEdge rad="112500"/>
          </a:effectLst>
        </p:spPr>
      </p:pic>
    </p:spTree>
    <p:extLst>
      <p:ext uri="{BB962C8B-B14F-4D97-AF65-F5344CB8AC3E}">
        <p14:creationId xmlns:p14="http://schemas.microsoft.com/office/powerpoint/2010/main" val="21499966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a:t>
            </a:r>
          </a:p>
        </p:txBody>
      </p:sp>
      <p:sp>
        <p:nvSpPr>
          <p:cNvPr id="3" name="Content Placeholder 2"/>
          <p:cNvSpPr>
            <a:spLocks noGrp="1"/>
          </p:cNvSpPr>
          <p:nvPr>
            <p:ph idx="1"/>
          </p:nvPr>
        </p:nvSpPr>
        <p:spPr>
          <a:xfrm>
            <a:off x="1099278" y="1652844"/>
            <a:ext cx="10178322" cy="3593591"/>
          </a:xfrm>
        </p:spPr>
        <p:txBody>
          <a:bodyPr/>
          <a:lstStyle/>
          <a:p>
            <a:pPr algn="just"/>
            <a:r>
              <a:rPr lang="en-US" i="1" dirty="0">
                <a:solidFill>
                  <a:schemeClr val="tx1"/>
                </a:solidFill>
              </a:rPr>
              <a:t>You are approached by a coworker who asks you to finish a project she has started. She needs to leave early to get ready for a friend's birthday party. You realize that the project can't possibly get finished by the time you usually leave</a:t>
            </a:r>
            <a:r>
              <a:rPr lang="en-US" dirty="0">
                <a:solidFill>
                  <a:schemeClr val="tx1"/>
                </a:solidFill>
              </a:rPr>
              <a:t> </a:t>
            </a:r>
            <a:r>
              <a:rPr lang="en-US" i="1" dirty="0">
                <a:solidFill>
                  <a:schemeClr val="tx1"/>
                </a:solidFill>
              </a:rPr>
              <a:t>work and you have already made plans to meet an old friend for dinner.</a:t>
            </a:r>
            <a:endParaRPr lang="en-US" dirty="0">
              <a:solidFill>
                <a:schemeClr val="tx1"/>
              </a:solidFill>
            </a:endParaRPr>
          </a:p>
          <a:p>
            <a:pPr algn="just"/>
            <a:endParaRPr lang="en-US" b="1" dirty="0">
              <a:solidFill>
                <a:schemeClr val="tx1"/>
              </a:solidFill>
            </a:endParaRPr>
          </a:p>
          <a:p>
            <a:pPr algn="just"/>
            <a:r>
              <a:rPr lang="en-US" b="1" dirty="0">
                <a:solidFill>
                  <a:schemeClr val="tx1"/>
                </a:solidFill>
              </a:rPr>
              <a:t>Assertive: </a:t>
            </a:r>
            <a:r>
              <a:rPr lang="en-US" dirty="0">
                <a:solidFill>
                  <a:schemeClr val="tx1"/>
                </a:solidFill>
              </a:rPr>
              <a:t>“I'm sorry but I can't help you tonight. I have dinner plans. Perhaps you might ask (name of other coworker) to see if he (or she) can help you out.”</a:t>
            </a:r>
          </a:p>
          <a:p>
            <a:pPr algn="just"/>
            <a:endParaRPr lang="en-US" b="1" dirty="0">
              <a:solidFill>
                <a:schemeClr val="tx1"/>
              </a:solidFill>
            </a:endParaRPr>
          </a:p>
          <a:p>
            <a:pPr algn="just"/>
            <a:r>
              <a:rPr lang="en-US" b="1" dirty="0">
                <a:solidFill>
                  <a:schemeClr val="tx1"/>
                </a:solidFill>
              </a:rPr>
              <a:t>Consequences:</a:t>
            </a:r>
            <a:r>
              <a:rPr lang="en-US" dirty="0">
                <a:solidFill>
                  <a:schemeClr val="tx1"/>
                </a:solidFill>
              </a:rPr>
              <a:t> You have shown respect for the coworker's needs while protecting your own</a:t>
            </a:r>
          </a:p>
          <a:p>
            <a:pPr algn="just"/>
            <a:endParaRPr lang="en-US" dirty="0">
              <a:solidFill>
                <a:schemeClr val="tx1"/>
              </a:solidFill>
            </a:endParaRPr>
          </a:p>
        </p:txBody>
      </p:sp>
    </p:spTree>
    <p:extLst>
      <p:ext uri="{BB962C8B-B14F-4D97-AF65-F5344CB8AC3E}">
        <p14:creationId xmlns:p14="http://schemas.microsoft.com/office/powerpoint/2010/main" val="36430079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0351" y="1482733"/>
            <a:ext cx="7729870" cy="3538052"/>
          </a:xfrm>
        </p:spPr>
        <p:txBody>
          <a:bodyPr>
            <a:normAutofit/>
          </a:bodyPr>
          <a:lstStyle/>
          <a:p>
            <a:pPr algn="just"/>
            <a:r>
              <a:rPr lang="en-US" sz="3200" b="1" cap="none" dirty="0">
                <a:latin typeface="Arial Rounded MT Bold" panose="020F0704030504030204" pitchFamily="34" charset="0"/>
              </a:rPr>
              <a:t>Think about problems “YOU” may have experienced when working in groups</a:t>
            </a:r>
            <a:endParaRPr lang="en-US" sz="3200" cap="none" dirty="0"/>
          </a:p>
        </p:txBody>
      </p:sp>
      <p:sp>
        <p:nvSpPr>
          <p:cNvPr id="4" name="Text Placeholder 2"/>
          <p:cNvSpPr>
            <a:spLocks noGrp="1"/>
          </p:cNvSpPr>
          <p:nvPr>
            <p:ph type="body" idx="1"/>
          </p:nvPr>
        </p:nvSpPr>
        <p:spPr>
          <a:xfrm>
            <a:off x="3420351" y="956270"/>
            <a:ext cx="7017488" cy="951135"/>
          </a:xfrm>
        </p:spPr>
        <p:txBody>
          <a:bodyPr>
            <a:normAutofit/>
          </a:bodyPr>
          <a:lstStyle/>
          <a:p>
            <a:pPr algn="ctr"/>
            <a:r>
              <a:rPr lang="en-US" sz="5400" dirty="0"/>
              <a:t>ACTIVITY</a:t>
            </a:r>
          </a:p>
        </p:txBody>
      </p:sp>
    </p:spTree>
    <p:extLst>
      <p:ext uri="{BB962C8B-B14F-4D97-AF65-F5344CB8AC3E}">
        <p14:creationId xmlns:p14="http://schemas.microsoft.com/office/powerpoint/2010/main" val="1711796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social skills?</a:t>
            </a:r>
          </a:p>
        </p:txBody>
      </p:sp>
      <p:sp>
        <p:nvSpPr>
          <p:cNvPr id="3" name="Content Placeholder 2"/>
          <p:cNvSpPr>
            <a:spLocks noGrp="1"/>
          </p:cNvSpPr>
          <p:nvPr>
            <p:ph idx="1"/>
          </p:nvPr>
        </p:nvSpPr>
        <p:spPr>
          <a:xfrm>
            <a:off x="1043861" y="1662547"/>
            <a:ext cx="10178322" cy="3593591"/>
          </a:xfrm>
        </p:spPr>
        <p:txBody>
          <a:bodyPr>
            <a:normAutofit fontScale="92500"/>
          </a:bodyPr>
          <a:lstStyle/>
          <a:p>
            <a:pPr algn="just"/>
            <a:r>
              <a:rPr lang="en-US" sz="2400" dirty="0">
                <a:solidFill>
                  <a:schemeClr val="tx1"/>
                </a:solidFill>
              </a:rPr>
              <a:t>Social skills are commonly defined as those specific behavioral strategies that allow one to: </a:t>
            </a:r>
          </a:p>
          <a:p>
            <a:r>
              <a:rPr lang="en-US" sz="2400" dirty="0">
                <a:solidFill>
                  <a:schemeClr val="tx1"/>
                </a:solidFill>
              </a:rPr>
              <a:t>Initiate and maintain positive interactions with others. </a:t>
            </a:r>
          </a:p>
          <a:p>
            <a:r>
              <a:rPr lang="en-US" sz="2400" dirty="0">
                <a:solidFill>
                  <a:schemeClr val="tx1"/>
                </a:solidFill>
              </a:rPr>
              <a:t>Develop friendships and support networks. </a:t>
            </a:r>
          </a:p>
          <a:p>
            <a:r>
              <a:rPr lang="en-US" sz="2400" dirty="0">
                <a:solidFill>
                  <a:schemeClr val="tx1"/>
                </a:solidFill>
              </a:rPr>
              <a:t>Cope effectively with the environment </a:t>
            </a:r>
          </a:p>
          <a:p>
            <a:endParaRPr lang="en-US" sz="2400" dirty="0">
              <a:solidFill>
                <a:schemeClr val="tx1"/>
              </a:solidFill>
            </a:endParaRPr>
          </a:p>
          <a:p>
            <a:r>
              <a:rPr lang="en-US" sz="2400" dirty="0">
                <a:solidFill>
                  <a:schemeClr val="tx1"/>
                </a:solidFill>
              </a:rPr>
              <a:t>These are the </a:t>
            </a:r>
            <a:r>
              <a:rPr lang="en-US" sz="2400" b="1" i="1" dirty="0">
                <a:solidFill>
                  <a:schemeClr val="tx1"/>
                </a:solidFill>
              </a:rPr>
              <a:t>learned abilities</a:t>
            </a:r>
            <a:r>
              <a:rPr lang="en-US" sz="2400" dirty="0">
                <a:solidFill>
                  <a:schemeClr val="tx1"/>
                </a:solidFill>
              </a:rPr>
              <a:t> that enable an individual to interact appropriately in a given social context., also referred to as “interpersonal” or “soft skills.</a:t>
            </a:r>
          </a:p>
          <a:p>
            <a:pPr marL="0" indent="0">
              <a:buNone/>
            </a:pPr>
            <a:endParaRPr lang="en-US" sz="2400" dirty="0">
              <a:solidFill>
                <a:schemeClr val="tx1"/>
              </a:solidFill>
            </a:endParaRPr>
          </a:p>
          <a:p>
            <a:endParaRPr lang="en-US" sz="2400" dirty="0">
              <a:solidFill>
                <a:schemeClr val="tx1"/>
              </a:solidFill>
            </a:endParaRPr>
          </a:p>
          <a:p>
            <a:endParaRPr lang="en-US" sz="2400" dirty="0">
              <a:solidFill>
                <a:schemeClr val="tx1"/>
              </a:solidFill>
            </a:endParaRPr>
          </a:p>
          <a:p>
            <a:endParaRPr lang="en-US" sz="2400" dirty="0">
              <a:solidFill>
                <a:schemeClr val="tx1"/>
              </a:solidFill>
            </a:endParaRPr>
          </a:p>
        </p:txBody>
      </p:sp>
    </p:spTree>
    <p:extLst>
      <p:ext uri="{BB962C8B-B14F-4D97-AF65-F5344CB8AC3E}">
        <p14:creationId xmlns:p14="http://schemas.microsoft.com/office/powerpoint/2010/main" val="15246467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50726" y="1219200"/>
            <a:ext cx="9106437" cy="4682837"/>
          </a:xfrm>
        </p:spPr>
        <p:txBody>
          <a:bodyPr>
            <a:normAutofit fontScale="85000" lnSpcReduction="10000"/>
          </a:bodyPr>
          <a:lstStyle/>
          <a:p>
            <a:pPr marL="0" indent="0" algn="just">
              <a:buNone/>
            </a:pPr>
            <a:endParaRPr lang="en-US" sz="2400" b="1" u="sng" dirty="0">
              <a:solidFill>
                <a:schemeClr val="tx1"/>
              </a:solidFill>
            </a:endParaRPr>
          </a:p>
          <a:p>
            <a:pPr marL="0" indent="0" algn="just">
              <a:buNone/>
            </a:pPr>
            <a:r>
              <a:rPr lang="en-US" sz="2400" b="1" u="sng" dirty="0">
                <a:solidFill>
                  <a:schemeClr val="tx1"/>
                </a:solidFill>
              </a:rPr>
              <a:t>Many different skills fall under the umbrella of social skills, including:</a:t>
            </a:r>
          </a:p>
          <a:p>
            <a:pPr marL="0" indent="0" algn="just">
              <a:buNone/>
            </a:pPr>
            <a:endParaRPr lang="en-US" sz="2400" dirty="0">
              <a:solidFill>
                <a:schemeClr val="tx1"/>
              </a:solidFill>
            </a:endParaRPr>
          </a:p>
          <a:p>
            <a:pPr marL="457200" indent="-457200" algn="just">
              <a:buFont typeface="+mj-lt"/>
              <a:buAutoNum type="arabicPeriod"/>
            </a:pPr>
            <a:r>
              <a:rPr lang="en-US" sz="2400" dirty="0">
                <a:solidFill>
                  <a:schemeClr val="tx1"/>
                </a:solidFill>
              </a:rPr>
              <a:t>Understanding social rules</a:t>
            </a:r>
          </a:p>
          <a:p>
            <a:pPr marL="457200" indent="-457200" algn="just">
              <a:buFont typeface="+mj-lt"/>
              <a:buAutoNum type="arabicPeriod"/>
            </a:pPr>
            <a:r>
              <a:rPr lang="en-US" sz="2400" dirty="0">
                <a:solidFill>
                  <a:schemeClr val="tx1"/>
                </a:solidFill>
              </a:rPr>
              <a:t>Understanding and using correct body language</a:t>
            </a:r>
          </a:p>
          <a:p>
            <a:pPr marL="457200" indent="-457200" algn="just">
              <a:buFont typeface="+mj-lt"/>
              <a:buAutoNum type="arabicPeriod"/>
            </a:pPr>
            <a:r>
              <a:rPr lang="en-US" sz="2400" dirty="0">
                <a:solidFill>
                  <a:schemeClr val="tx1"/>
                </a:solidFill>
              </a:rPr>
              <a:t>Using appropriate words/ language</a:t>
            </a:r>
          </a:p>
          <a:p>
            <a:pPr marL="457200" indent="-457200" algn="just">
              <a:buFont typeface="+mj-lt"/>
              <a:buAutoNum type="arabicPeriod"/>
            </a:pPr>
            <a:r>
              <a:rPr lang="en-US" sz="2400" dirty="0">
                <a:solidFill>
                  <a:schemeClr val="tx1"/>
                </a:solidFill>
              </a:rPr>
              <a:t>Using empathy to understand the world from someone else’s point of view</a:t>
            </a:r>
          </a:p>
          <a:p>
            <a:pPr marL="457200" indent="-457200" algn="just">
              <a:buFont typeface="+mj-lt"/>
              <a:buAutoNum type="arabicPeriod"/>
            </a:pPr>
            <a:r>
              <a:rPr lang="en-US" sz="2400" dirty="0">
                <a:solidFill>
                  <a:schemeClr val="tx1"/>
                </a:solidFill>
              </a:rPr>
              <a:t>Understanding and using appropriate tone of voice and volume when</a:t>
            </a:r>
            <a:br>
              <a:rPr lang="en-US" sz="2400" dirty="0">
                <a:solidFill>
                  <a:schemeClr val="tx1"/>
                </a:solidFill>
              </a:rPr>
            </a:br>
            <a:r>
              <a:rPr lang="en-US" sz="2400" dirty="0">
                <a:solidFill>
                  <a:schemeClr val="tx1"/>
                </a:solidFill>
              </a:rPr>
              <a:t>communicating</a:t>
            </a:r>
          </a:p>
          <a:p>
            <a:pPr algn="just"/>
            <a:endParaRPr lang="en-US" sz="2400" dirty="0">
              <a:solidFill>
                <a:schemeClr val="tx1"/>
              </a:solidFill>
            </a:endParaRPr>
          </a:p>
          <a:p>
            <a:pPr algn="just"/>
            <a:r>
              <a:rPr lang="en-US" sz="2400" dirty="0">
                <a:solidFill>
                  <a:schemeClr val="tx1"/>
                </a:solidFill>
              </a:rPr>
              <a:t>EXAMPLES OF SOME SOCIAL SKILLS:  Empathy, active listening, leadership skills</a:t>
            </a:r>
          </a:p>
          <a:p>
            <a:pPr algn="just"/>
            <a:endParaRPr lang="en-US" sz="2400" dirty="0">
              <a:solidFill>
                <a:schemeClr val="tx1"/>
              </a:solidFill>
            </a:endParaRPr>
          </a:p>
          <a:p>
            <a:pPr algn="just"/>
            <a:endParaRPr lang="en-US" sz="2400" dirty="0">
              <a:solidFill>
                <a:schemeClr val="tx1"/>
              </a:solidFill>
            </a:endParaRPr>
          </a:p>
        </p:txBody>
      </p:sp>
    </p:spTree>
    <p:extLst>
      <p:ext uri="{BB962C8B-B14F-4D97-AF65-F5344CB8AC3E}">
        <p14:creationId xmlns:p14="http://schemas.microsoft.com/office/powerpoint/2010/main" val="19510898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182405" y="2470661"/>
            <a:ext cx="10427704" cy="1323439"/>
          </a:xfrm>
          <a:prstGeom prst="rect">
            <a:avLst/>
          </a:prstGeom>
        </p:spPr>
        <p:txBody>
          <a:bodyPr wrap="square">
            <a:spAutoFit/>
          </a:bodyPr>
          <a:lstStyle/>
          <a:p>
            <a:pPr marL="285750" indent="-285750">
              <a:buFont typeface="Arial" panose="020B0604020202020204" pitchFamily="34" charset="0"/>
              <a:buChar char="•"/>
            </a:pPr>
            <a:r>
              <a:rPr lang="en-US" sz="2000" dirty="0"/>
              <a:t>Help you to communicate your needs and wants clearly and effectively</a:t>
            </a:r>
          </a:p>
          <a:p>
            <a:pPr marL="285750" indent="-285750">
              <a:buFont typeface="Arial" panose="020B0604020202020204" pitchFamily="34" charset="0"/>
              <a:buChar char="•"/>
            </a:pPr>
            <a:r>
              <a:rPr lang="en-US" sz="2000" dirty="0"/>
              <a:t>Help to build and maintain successful relationships professionally and personally.</a:t>
            </a:r>
          </a:p>
          <a:p>
            <a:pPr marL="285750" indent="-285750">
              <a:buFont typeface="Arial" panose="020B0604020202020204" pitchFamily="34" charset="0"/>
              <a:buChar char="•"/>
            </a:pPr>
            <a:r>
              <a:rPr lang="en-US" sz="2000" dirty="0"/>
              <a:t>Navigate tricky social situations</a:t>
            </a:r>
          </a:p>
          <a:p>
            <a:pPr marL="285750" indent="-285750">
              <a:buFont typeface="Arial" panose="020B0604020202020204" pitchFamily="34" charset="0"/>
              <a:buChar char="•"/>
            </a:pPr>
            <a:r>
              <a:rPr lang="en-US" sz="2000" dirty="0"/>
              <a:t>Be considered for career opportunities</a:t>
            </a:r>
          </a:p>
        </p:txBody>
      </p:sp>
      <p:sp>
        <p:nvSpPr>
          <p:cNvPr id="8" name="Title 1"/>
          <p:cNvSpPr txBox="1">
            <a:spLocks/>
          </p:cNvSpPr>
          <p:nvPr/>
        </p:nvSpPr>
        <p:spPr>
          <a:xfrm>
            <a:off x="1002295" y="1138518"/>
            <a:ext cx="9748831" cy="115644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lgn="just"/>
            <a:endParaRPr lang="en-US" sz="3600" dirty="0"/>
          </a:p>
          <a:p>
            <a:pPr algn="just"/>
            <a:r>
              <a:rPr lang="en-US" sz="3600" dirty="0"/>
              <a:t>     BUT </a:t>
            </a:r>
            <a:r>
              <a:rPr lang="en-US" sz="3600" b="1" dirty="0">
                <a:cs typeface="Times New Roman" panose="02020603050405020304" pitchFamily="18" charset="0"/>
              </a:rPr>
              <a:t>Why social skills are important ?</a:t>
            </a:r>
            <a:endParaRPr lang="en-US" sz="3600" dirty="0">
              <a:cs typeface="Times New Roman" panose="02020603050405020304" pitchFamily="18" charset="0"/>
            </a:endParaRPr>
          </a:p>
        </p:txBody>
      </p:sp>
      <p:sp>
        <p:nvSpPr>
          <p:cNvPr id="12" name="Rectangle 11"/>
          <p:cNvSpPr/>
          <p:nvPr/>
        </p:nvSpPr>
        <p:spPr>
          <a:xfrm>
            <a:off x="1182405" y="4374277"/>
            <a:ext cx="9748831" cy="2000548"/>
          </a:xfrm>
          <a:prstGeom prst="rect">
            <a:avLst/>
          </a:prstGeom>
        </p:spPr>
        <p:txBody>
          <a:bodyPr wrap="square">
            <a:spAutoFit/>
          </a:bodyPr>
          <a:lstStyle/>
          <a:p>
            <a:pPr algn="just"/>
            <a:r>
              <a:rPr lang="en-US" sz="2800" b="1" dirty="0">
                <a:latin typeface="+mj-lt"/>
              </a:rPr>
              <a:t>AREAS IN STUDENTS LIFE WHERE THESE SKILLS ARE REQUIRED:</a:t>
            </a:r>
          </a:p>
          <a:p>
            <a:endParaRPr lang="en-US" sz="2400" b="1" dirty="0"/>
          </a:p>
          <a:p>
            <a:r>
              <a:rPr lang="en-US" sz="2400" dirty="0"/>
              <a:t>Parents related</a:t>
            </a:r>
          </a:p>
          <a:p>
            <a:r>
              <a:rPr lang="en-US" sz="2400" dirty="0"/>
              <a:t>Teachers related</a:t>
            </a:r>
          </a:p>
          <a:p>
            <a:r>
              <a:rPr lang="en-US" sz="2400" dirty="0"/>
              <a:t>Peers related</a:t>
            </a:r>
          </a:p>
        </p:txBody>
      </p:sp>
    </p:spTree>
    <p:extLst>
      <p:ext uri="{BB962C8B-B14F-4D97-AF65-F5344CB8AC3E}">
        <p14:creationId xmlns:p14="http://schemas.microsoft.com/office/powerpoint/2010/main" val="39084211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Consequences of Poor Social Skills in Students</a:t>
            </a:r>
          </a:p>
        </p:txBody>
      </p:sp>
      <p:sp>
        <p:nvSpPr>
          <p:cNvPr id="3" name="Content Placeholder 2"/>
          <p:cNvSpPr>
            <a:spLocks noGrp="1"/>
          </p:cNvSpPr>
          <p:nvPr>
            <p:ph idx="1"/>
          </p:nvPr>
        </p:nvSpPr>
        <p:spPr/>
        <p:txBody>
          <a:bodyPr>
            <a:noAutofit/>
          </a:bodyPr>
          <a:lstStyle/>
          <a:p>
            <a:pPr algn="just"/>
            <a:r>
              <a:rPr lang="en-US" dirty="0">
                <a:solidFill>
                  <a:schemeClr val="tx1"/>
                </a:solidFill>
              </a:rPr>
              <a:t>Experience difficulties in interpersonal relationships with parents, teachers, and peers. </a:t>
            </a:r>
          </a:p>
          <a:p>
            <a:pPr algn="just"/>
            <a:r>
              <a:rPr lang="en-US" dirty="0">
                <a:solidFill>
                  <a:schemeClr val="tx1"/>
                </a:solidFill>
              </a:rPr>
              <a:t>Which produce negative responses from others that lead to high levels of peer rejection. </a:t>
            </a:r>
          </a:p>
          <a:p>
            <a:pPr algn="just"/>
            <a:r>
              <a:rPr lang="en-US" dirty="0">
                <a:solidFill>
                  <a:schemeClr val="tx1"/>
                </a:solidFill>
              </a:rPr>
              <a:t>Peer rejection has been linked on several occasions with school violence. Mental health problems like anxiety, depression and a lot of aggression. </a:t>
            </a:r>
          </a:p>
          <a:p>
            <a:pPr algn="just"/>
            <a:r>
              <a:rPr lang="en-US" dirty="0">
                <a:solidFill>
                  <a:schemeClr val="tx1"/>
                </a:solidFill>
              </a:rPr>
              <a:t>Poor academic performance as an indirect consequence. </a:t>
            </a:r>
          </a:p>
          <a:p>
            <a:pPr algn="just"/>
            <a:r>
              <a:rPr lang="en-US" dirty="0">
                <a:solidFill>
                  <a:schemeClr val="tx1"/>
                </a:solidFill>
              </a:rPr>
              <a:t>Show a higher incidence of involvement in the criminal justice system as adults. </a:t>
            </a:r>
          </a:p>
        </p:txBody>
      </p:sp>
    </p:spTree>
    <p:extLst>
      <p:ext uri="{BB962C8B-B14F-4D97-AF65-F5344CB8AC3E}">
        <p14:creationId xmlns:p14="http://schemas.microsoft.com/office/powerpoint/2010/main" val="23418729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improve social skills:</a:t>
            </a:r>
          </a:p>
        </p:txBody>
      </p:sp>
      <p:sp>
        <p:nvSpPr>
          <p:cNvPr id="3" name="Content Placeholder 2"/>
          <p:cNvSpPr>
            <a:spLocks noGrp="1"/>
          </p:cNvSpPr>
          <p:nvPr>
            <p:ph idx="1"/>
          </p:nvPr>
        </p:nvSpPr>
        <p:spPr>
          <a:xfrm>
            <a:off x="1251678" y="1770661"/>
            <a:ext cx="8115346" cy="4476921"/>
          </a:xfrm>
        </p:spPr>
        <p:txBody>
          <a:bodyPr/>
          <a:lstStyle/>
          <a:p>
            <a:pPr marL="457200" indent="-457200" algn="just">
              <a:buAutoNum type="arabicPeriod"/>
            </a:pPr>
            <a:r>
              <a:rPr lang="en-US" b="1" dirty="0">
                <a:solidFill>
                  <a:schemeClr val="tx1"/>
                </a:solidFill>
              </a:rPr>
              <a:t>Compliment someone: </a:t>
            </a:r>
            <a:r>
              <a:rPr lang="en-US" dirty="0">
                <a:solidFill>
                  <a:schemeClr val="tx1"/>
                </a:solidFill>
              </a:rPr>
              <a:t>Compliments are a great way to break the ice with a stranger.</a:t>
            </a:r>
          </a:p>
          <a:p>
            <a:pPr marL="0" indent="0" algn="just">
              <a:buNone/>
            </a:pPr>
            <a:r>
              <a:rPr lang="en-US" dirty="0">
                <a:solidFill>
                  <a:schemeClr val="tx1"/>
                </a:solidFill>
              </a:rPr>
              <a:t>Eg: You could say "I love your coat" or "I really like the way you style your hair."</a:t>
            </a:r>
          </a:p>
          <a:p>
            <a:pPr marL="0" indent="0" algn="just">
              <a:buNone/>
            </a:pPr>
            <a:endParaRPr lang="en-US" dirty="0">
              <a:solidFill>
                <a:schemeClr val="tx1"/>
              </a:solidFill>
            </a:endParaRPr>
          </a:p>
          <a:p>
            <a:pPr marL="0" indent="0" algn="just">
              <a:buNone/>
            </a:pPr>
            <a:r>
              <a:rPr lang="en-US" b="1" dirty="0">
                <a:solidFill>
                  <a:schemeClr val="tx1"/>
                </a:solidFill>
              </a:rPr>
              <a:t>2. Join a class or club: </a:t>
            </a:r>
            <a:r>
              <a:rPr lang="en-US" dirty="0">
                <a:solidFill>
                  <a:schemeClr val="tx1"/>
                </a:solidFill>
              </a:rPr>
              <a:t>Clubs, classes, and teams are great ways to meet like-minded people.</a:t>
            </a:r>
          </a:p>
          <a:p>
            <a:pPr marL="0" indent="0" algn="just">
              <a:buNone/>
            </a:pPr>
            <a:r>
              <a:rPr lang="en-US" dirty="0">
                <a:solidFill>
                  <a:schemeClr val="tx1"/>
                </a:solidFill>
              </a:rPr>
              <a:t>Eg: You might say, "It’s so nice to see so many people here" or "What brings you here?</a:t>
            </a:r>
          </a:p>
          <a:p>
            <a:pPr marL="457200" indent="-457200" algn="just">
              <a:buAutoNum type="arabicPeriod"/>
            </a:pPr>
            <a:endParaRPr lang="en-US" dirty="0">
              <a:solidFill>
                <a:schemeClr val="tx1"/>
              </a:solidFill>
            </a:endParaRPr>
          </a:p>
        </p:txBody>
      </p:sp>
      <p:pic>
        <p:nvPicPr>
          <p:cNvPr id="4" name="Picture 3"/>
          <p:cNvPicPr>
            <a:picLocks noChangeAspect="1"/>
          </p:cNvPicPr>
          <p:nvPr/>
        </p:nvPicPr>
        <p:blipFill>
          <a:blip r:embed="rId2"/>
          <a:stretch>
            <a:fillRect/>
          </a:stretch>
        </p:blipFill>
        <p:spPr>
          <a:xfrm>
            <a:off x="9367024" y="1496134"/>
            <a:ext cx="2424651" cy="1766659"/>
          </a:xfrm>
          <a:prstGeom prst="rect">
            <a:avLst/>
          </a:prstGeom>
          <a:ln>
            <a:noFill/>
          </a:ln>
          <a:effectLst>
            <a:softEdge rad="112500"/>
          </a:effectLst>
        </p:spPr>
      </p:pic>
      <p:pic>
        <p:nvPicPr>
          <p:cNvPr id="5" name="Picture 4"/>
          <p:cNvPicPr>
            <a:picLocks noChangeAspect="1"/>
          </p:cNvPicPr>
          <p:nvPr/>
        </p:nvPicPr>
        <p:blipFill>
          <a:blip r:embed="rId3"/>
          <a:stretch>
            <a:fillRect/>
          </a:stretch>
        </p:blipFill>
        <p:spPr>
          <a:xfrm>
            <a:off x="9367024" y="3895260"/>
            <a:ext cx="2386361" cy="1769559"/>
          </a:xfrm>
          <a:prstGeom prst="rect">
            <a:avLst/>
          </a:prstGeom>
          <a:ln>
            <a:noFill/>
          </a:ln>
          <a:effectLst>
            <a:softEdge rad="112500"/>
          </a:effectLst>
        </p:spPr>
      </p:pic>
    </p:spTree>
    <p:extLst>
      <p:ext uri="{BB962C8B-B14F-4D97-AF65-F5344CB8AC3E}">
        <p14:creationId xmlns:p14="http://schemas.microsoft.com/office/powerpoint/2010/main" val="28458298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73980" y="702527"/>
            <a:ext cx="7502030" cy="6066263"/>
          </a:xfrm>
        </p:spPr>
        <p:txBody>
          <a:bodyPr/>
          <a:lstStyle/>
          <a:p>
            <a:pPr marL="0" indent="0" algn="just">
              <a:buNone/>
            </a:pPr>
            <a:r>
              <a:rPr lang="en-US" b="1" dirty="0">
                <a:solidFill>
                  <a:schemeClr val="tx1"/>
                </a:solidFill>
              </a:rPr>
              <a:t>3. Commit names to memory: </a:t>
            </a:r>
            <a:r>
              <a:rPr lang="en-US" dirty="0">
                <a:solidFill>
                  <a:schemeClr val="tx1"/>
                </a:solidFill>
              </a:rPr>
              <a:t>Social skills are rooted in social connections.  </a:t>
            </a:r>
          </a:p>
          <a:p>
            <a:pPr marL="0" indent="0" algn="just">
              <a:buNone/>
            </a:pPr>
            <a:endParaRPr lang="en-US" b="1" dirty="0">
              <a:solidFill>
                <a:schemeClr val="tx1"/>
              </a:solidFill>
            </a:endParaRPr>
          </a:p>
          <a:p>
            <a:pPr marL="0" indent="0" algn="just">
              <a:buNone/>
            </a:pPr>
            <a:r>
              <a:rPr lang="en-US" b="1" dirty="0">
                <a:solidFill>
                  <a:schemeClr val="tx1"/>
                </a:solidFill>
              </a:rPr>
              <a:t>4. Choose general conversation topics: </a:t>
            </a:r>
            <a:r>
              <a:rPr lang="en-US" dirty="0">
                <a:solidFill>
                  <a:schemeClr val="tx1"/>
                </a:solidFill>
              </a:rPr>
              <a:t>Broad topics can lead to great conversations.</a:t>
            </a:r>
          </a:p>
          <a:p>
            <a:pPr marL="0" indent="0" algn="just">
              <a:buNone/>
            </a:pPr>
            <a:endParaRPr lang="en-US" dirty="0">
              <a:solidFill>
                <a:schemeClr val="tx1"/>
              </a:solidFill>
            </a:endParaRPr>
          </a:p>
          <a:p>
            <a:pPr marL="0" indent="0" algn="just">
              <a:buNone/>
            </a:pPr>
            <a:r>
              <a:rPr lang="en-US" b="1" dirty="0">
                <a:solidFill>
                  <a:schemeClr val="tx1"/>
                </a:solidFill>
              </a:rPr>
              <a:t>5. Talk about positive things: </a:t>
            </a:r>
            <a:r>
              <a:rPr lang="en-US" dirty="0">
                <a:solidFill>
                  <a:schemeClr val="tx1"/>
                </a:solidFill>
              </a:rPr>
              <a:t>Negativity and complaints can be big turn-offs in a conversation. </a:t>
            </a:r>
          </a:p>
          <a:p>
            <a:pPr marL="0" indent="0" algn="just">
              <a:buNone/>
            </a:pPr>
            <a:endParaRPr lang="en-US" dirty="0">
              <a:solidFill>
                <a:schemeClr val="tx1"/>
              </a:solidFill>
            </a:endParaRPr>
          </a:p>
          <a:p>
            <a:pPr marL="0" indent="0">
              <a:buNone/>
            </a:pPr>
            <a:r>
              <a:rPr lang="en-US" b="1" dirty="0">
                <a:solidFill>
                  <a:schemeClr val="tx1"/>
                </a:solidFill>
              </a:rPr>
              <a:t>6. Look attentive by leaning forward and keeping your head up: </a:t>
            </a:r>
            <a:r>
              <a:rPr lang="en-US" dirty="0">
                <a:solidFill>
                  <a:schemeClr val="tx1"/>
                </a:solidFill>
              </a:rPr>
              <a:t>Good posture helps you look interested and engaged.</a:t>
            </a:r>
          </a:p>
          <a:p>
            <a:pPr marL="0" indent="0" algn="just">
              <a:buNone/>
            </a:pPr>
            <a:br>
              <a:rPr lang="en-US" b="1" dirty="0">
                <a:solidFill>
                  <a:schemeClr val="tx1"/>
                </a:solidFill>
              </a:rPr>
            </a:br>
            <a:r>
              <a:rPr lang="en-US" b="1" dirty="0">
                <a:solidFill>
                  <a:schemeClr val="tx1"/>
                </a:solidFill>
              </a:rPr>
              <a:t>7. End conversations gracefully: </a:t>
            </a:r>
            <a:r>
              <a:rPr lang="en-US" dirty="0">
                <a:solidFill>
                  <a:schemeClr val="tx1"/>
                </a:solidFill>
              </a:rPr>
              <a:t>You might say something like, "I have to go to class, but it was great talking to you! Want to grab coffee sometime?"</a:t>
            </a:r>
          </a:p>
          <a:p>
            <a:pPr marL="0" indent="0" algn="just">
              <a:buNone/>
            </a:pPr>
            <a:endParaRPr lang="en-US" dirty="0">
              <a:solidFill>
                <a:schemeClr val="tx1"/>
              </a:solidFill>
            </a:endParaRPr>
          </a:p>
          <a:p>
            <a:pPr marL="0" indent="0" algn="just">
              <a:buNone/>
            </a:pPr>
            <a:endParaRPr lang="en-US" dirty="0">
              <a:solidFill>
                <a:schemeClr val="tx1"/>
              </a:solidFill>
            </a:endParaRPr>
          </a:p>
          <a:p>
            <a:pPr marL="0" indent="0" algn="just">
              <a:buNone/>
            </a:pPr>
            <a:endParaRPr lang="en-US" dirty="0">
              <a:solidFill>
                <a:schemeClr val="tx1"/>
              </a:solidFill>
            </a:endParaRPr>
          </a:p>
        </p:txBody>
      </p:sp>
      <p:pic>
        <p:nvPicPr>
          <p:cNvPr id="4" name="Picture 3"/>
          <p:cNvPicPr>
            <a:picLocks noChangeAspect="1"/>
          </p:cNvPicPr>
          <p:nvPr/>
        </p:nvPicPr>
        <p:blipFill>
          <a:blip r:embed="rId3"/>
          <a:stretch>
            <a:fillRect/>
          </a:stretch>
        </p:blipFill>
        <p:spPr>
          <a:xfrm>
            <a:off x="9667514" y="-60049"/>
            <a:ext cx="2103526" cy="1660363"/>
          </a:xfrm>
          <a:prstGeom prst="rect">
            <a:avLst/>
          </a:prstGeom>
          <a:ln>
            <a:noFill/>
          </a:ln>
          <a:effectLst>
            <a:softEdge rad="112500"/>
          </a:effectLst>
        </p:spPr>
      </p:pic>
      <p:pic>
        <p:nvPicPr>
          <p:cNvPr id="6" name="Picture 5"/>
          <p:cNvPicPr>
            <a:picLocks noChangeAspect="1"/>
          </p:cNvPicPr>
          <p:nvPr/>
        </p:nvPicPr>
        <p:blipFill>
          <a:blip r:embed="rId4"/>
          <a:stretch>
            <a:fillRect/>
          </a:stretch>
        </p:blipFill>
        <p:spPr>
          <a:xfrm>
            <a:off x="10034661" y="3524196"/>
            <a:ext cx="1866394" cy="1399795"/>
          </a:xfrm>
          <a:prstGeom prst="rect">
            <a:avLst/>
          </a:prstGeom>
          <a:ln>
            <a:noFill/>
          </a:ln>
          <a:effectLst>
            <a:softEdge rad="112500"/>
          </a:effectLst>
        </p:spPr>
      </p:pic>
      <p:pic>
        <p:nvPicPr>
          <p:cNvPr id="7" name="Picture 6"/>
          <p:cNvPicPr>
            <a:picLocks noChangeAspect="1"/>
          </p:cNvPicPr>
          <p:nvPr/>
        </p:nvPicPr>
        <p:blipFill>
          <a:blip r:embed="rId5"/>
          <a:stretch>
            <a:fillRect/>
          </a:stretch>
        </p:blipFill>
        <p:spPr>
          <a:xfrm>
            <a:off x="9501175" y="1711055"/>
            <a:ext cx="2269865" cy="1702399"/>
          </a:xfrm>
          <a:prstGeom prst="rect">
            <a:avLst/>
          </a:prstGeom>
          <a:ln>
            <a:noFill/>
          </a:ln>
          <a:effectLst>
            <a:softEdge rad="112500"/>
          </a:effectLst>
        </p:spPr>
      </p:pic>
    </p:spTree>
    <p:extLst>
      <p:ext uri="{BB962C8B-B14F-4D97-AF65-F5344CB8AC3E}">
        <p14:creationId xmlns:p14="http://schemas.microsoft.com/office/powerpoint/2010/main" val="41561737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Communication process</a:t>
            </a:r>
          </a:p>
        </p:txBody>
      </p:sp>
      <p:sp>
        <p:nvSpPr>
          <p:cNvPr id="3" name="Content Placeholder 2"/>
          <p:cNvSpPr>
            <a:spLocks noGrp="1"/>
          </p:cNvSpPr>
          <p:nvPr>
            <p:ph idx="1"/>
          </p:nvPr>
        </p:nvSpPr>
        <p:spPr>
          <a:xfrm>
            <a:off x="1327878" y="1534886"/>
            <a:ext cx="10178322" cy="3593591"/>
          </a:xfrm>
        </p:spPr>
        <p:txBody>
          <a:bodyPr/>
          <a:lstStyle/>
          <a:p>
            <a:r>
              <a:rPr lang="en-US" dirty="0">
                <a:solidFill>
                  <a:schemeClr val="tx1"/>
                </a:solidFill>
              </a:rPr>
              <a:t>Sender</a:t>
            </a:r>
          </a:p>
          <a:p>
            <a:r>
              <a:rPr lang="en-US" dirty="0">
                <a:solidFill>
                  <a:schemeClr val="tx1"/>
                </a:solidFill>
              </a:rPr>
              <a:t>Message</a:t>
            </a:r>
          </a:p>
          <a:p>
            <a:r>
              <a:rPr lang="en-US" dirty="0">
                <a:solidFill>
                  <a:schemeClr val="tx1"/>
                </a:solidFill>
              </a:rPr>
              <a:t>Encoding</a:t>
            </a:r>
          </a:p>
          <a:p>
            <a:r>
              <a:rPr lang="en-US" dirty="0">
                <a:solidFill>
                  <a:schemeClr val="tx1"/>
                </a:solidFill>
              </a:rPr>
              <a:t>Channel</a:t>
            </a:r>
          </a:p>
          <a:p>
            <a:r>
              <a:rPr lang="en-US" dirty="0">
                <a:solidFill>
                  <a:schemeClr val="tx1"/>
                </a:solidFill>
              </a:rPr>
              <a:t>Receiver</a:t>
            </a:r>
          </a:p>
          <a:p>
            <a:r>
              <a:rPr lang="en-US" dirty="0">
                <a:solidFill>
                  <a:schemeClr val="tx1"/>
                </a:solidFill>
              </a:rPr>
              <a:t>Decoding</a:t>
            </a:r>
          </a:p>
          <a:p>
            <a:r>
              <a:rPr lang="en-US" dirty="0">
                <a:solidFill>
                  <a:schemeClr val="tx1"/>
                </a:solidFill>
              </a:rPr>
              <a:t>Feedback </a:t>
            </a:r>
          </a:p>
        </p:txBody>
      </p:sp>
      <p:sp>
        <p:nvSpPr>
          <p:cNvPr id="4" name="Rectangle 3"/>
          <p:cNvSpPr/>
          <p:nvPr/>
        </p:nvSpPr>
        <p:spPr>
          <a:xfrm>
            <a:off x="1327878" y="4711318"/>
            <a:ext cx="9644744" cy="1323439"/>
          </a:xfrm>
          <a:prstGeom prst="rect">
            <a:avLst/>
          </a:prstGeom>
        </p:spPr>
        <p:txBody>
          <a:bodyPr wrap="square">
            <a:spAutoFit/>
          </a:bodyPr>
          <a:lstStyle/>
          <a:p>
            <a:pPr algn="just"/>
            <a:r>
              <a:rPr lang="en-US" sz="2000" dirty="0">
                <a:solidFill>
                  <a:schemeClr val="tx1">
                    <a:lumMod val="95000"/>
                    <a:lumOff val="5000"/>
                  </a:schemeClr>
                </a:solidFill>
              </a:rPr>
              <a:t>For example, in a conversation, which is the most common type of communication, the person who speaks is the source and the person who listens is the audience. </a:t>
            </a:r>
          </a:p>
          <a:p>
            <a:pPr algn="just"/>
            <a:r>
              <a:rPr lang="en-US" sz="2000" dirty="0">
                <a:solidFill>
                  <a:schemeClr val="tx1">
                    <a:lumMod val="95000"/>
                    <a:lumOff val="5000"/>
                  </a:schemeClr>
                </a:solidFill>
              </a:rPr>
              <a:t>What is transmitted by the person who speaks is the message and the spoken voice carried through the air is the channel.</a:t>
            </a:r>
          </a:p>
        </p:txBody>
      </p:sp>
      <p:pic>
        <p:nvPicPr>
          <p:cNvPr id="5" name="Picture 4"/>
          <p:cNvPicPr>
            <a:picLocks noChangeAspect="1"/>
          </p:cNvPicPr>
          <p:nvPr/>
        </p:nvPicPr>
        <p:blipFill>
          <a:blip r:embed="rId2"/>
          <a:stretch>
            <a:fillRect/>
          </a:stretch>
        </p:blipFill>
        <p:spPr>
          <a:xfrm>
            <a:off x="8756911" y="878070"/>
            <a:ext cx="3199562" cy="2453611"/>
          </a:xfrm>
          <a:prstGeom prst="rect">
            <a:avLst/>
          </a:prstGeom>
          <a:ln>
            <a:noFill/>
          </a:ln>
          <a:effectLst>
            <a:softEdge rad="112500"/>
          </a:effectLst>
        </p:spPr>
      </p:pic>
    </p:spTree>
    <p:extLst>
      <p:ext uri="{BB962C8B-B14F-4D97-AF65-F5344CB8AC3E}">
        <p14:creationId xmlns:p14="http://schemas.microsoft.com/office/powerpoint/2010/main" val="648099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Functions of Communication</a:t>
            </a:r>
            <a:br>
              <a:rPr lang="en-US" b="1" dirty="0"/>
            </a:br>
            <a:endParaRPr lang="en-US" dirty="0"/>
          </a:p>
        </p:txBody>
      </p:sp>
      <p:sp>
        <p:nvSpPr>
          <p:cNvPr id="3" name="Content Placeholder 2"/>
          <p:cNvSpPr>
            <a:spLocks noGrp="1"/>
          </p:cNvSpPr>
          <p:nvPr>
            <p:ph idx="1"/>
          </p:nvPr>
        </p:nvSpPr>
        <p:spPr>
          <a:xfrm>
            <a:off x="1251678" y="1280161"/>
            <a:ext cx="10178322" cy="5444196"/>
          </a:xfrm>
        </p:spPr>
        <p:txBody>
          <a:bodyPr>
            <a:normAutofit/>
          </a:bodyPr>
          <a:lstStyle/>
          <a:p>
            <a:r>
              <a:rPr lang="en-US" sz="2400" dirty="0">
                <a:solidFill>
                  <a:schemeClr val="tx1"/>
                </a:solidFill>
              </a:rPr>
              <a:t>These are the following functions of communication:</a:t>
            </a:r>
          </a:p>
          <a:p>
            <a:r>
              <a:rPr lang="en-US" sz="2400" dirty="0">
                <a:solidFill>
                  <a:schemeClr val="tx1"/>
                </a:solidFill>
                <a:hlinkClick r:id="rId2"/>
              </a:rPr>
              <a:t>Informing</a:t>
            </a:r>
            <a:endParaRPr lang="en-US" sz="2400" dirty="0">
              <a:solidFill>
                <a:schemeClr val="tx1"/>
              </a:solidFill>
            </a:endParaRPr>
          </a:p>
          <a:p>
            <a:r>
              <a:rPr lang="en-US" sz="2400" dirty="0">
                <a:solidFill>
                  <a:schemeClr val="tx1"/>
                </a:solidFill>
                <a:hlinkClick r:id="rId3"/>
              </a:rPr>
              <a:t>Persuading</a:t>
            </a:r>
            <a:endParaRPr lang="en-US" sz="2400" dirty="0">
              <a:solidFill>
                <a:schemeClr val="tx1"/>
              </a:solidFill>
            </a:endParaRPr>
          </a:p>
          <a:p>
            <a:r>
              <a:rPr lang="en-US" sz="2400" dirty="0">
                <a:solidFill>
                  <a:schemeClr val="tx1"/>
                </a:solidFill>
                <a:hlinkClick r:id="rId4"/>
              </a:rPr>
              <a:t>Integrating</a:t>
            </a:r>
            <a:endParaRPr lang="en-US" sz="2400" dirty="0">
              <a:solidFill>
                <a:schemeClr val="tx1"/>
              </a:solidFill>
            </a:endParaRPr>
          </a:p>
          <a:p>
            <a:r>
              <a:rPr lang="en-US" sz="2400" dirty="0">
                <a:solidFill>
                  <a:schemeClr val="tx1"/>
                </a:solidFill>
                <a:hlinkClick r:id="rId5"/>
              </a:rPr>
              <a:t>Creating Relationships</a:t>
            </a:r>
            <a:endParaRPr lang="en-US" sz="2400" dirty="0">
              <a:solidFill>
                <a:schemeClr val="tx1"/>
              </a:solidFill>
            </a:endParaRPr>
          </a:p>
          <a:p>
            <a:r>
              <a:rPr lang="en-US" sz="2400" dirty="0">
                <a:solidFill>
                  <a:schemeClr val="tx1"/>
                </a:solidFill>
                <a:hlinkClick r:id="rId6"/>
              </a:rPr>
              <a:t>Help in Making Selections between Alternatives</a:t>
            </a:r>
            <a:endParaRPr lang="en-US" sz="2400" dirty="0">
              <a:solidFill>
                <a:schemeClr val="tx1"/>
              </a:solidFill>
            </a:endParaRPr>
          </a:p>
          <a:p>
            <a:r>
              <a:rPr lang="en-US" sz="2400" dirty="0">
                <a:solidFill>
                  <a:schemeClr val="tx1"/>
                </a:solidFill>
                <a:hlinkClick r:id="rId7"/>
              </a:rPr>
              <a:t>Reducing Misunderstandings</a:t>
            </a:r>
            <a:endParaRPr lang="en-US" sz="2400" dirty="0">
              <a:solidFill>
                <a:schemeClr val="tx1"/>
              </a:solidFill>
            </a:endParaRPr>
          </a:p>
          <a:p>
            <a:r>
              <a:rPr lang="en-US" sz="2400" dirty="0">
                <a:solidFill>
                  <a:schemeClr val="tx1"/>
                </a:solidFill>
                <a:hlinkClick r:id="rId8"/>
              </a:rPr>
              <a:t>Making Decisions</a:t>
            </a:r>
            <a:endParaRPr lang="en-US" sz="2400" dirty="0">
              <a:solidFill>
                <a:schemeClr val="tx1"/>
              </a:solidFill>
            </a:endParaRPr>
          </a:p>
          <a:p>
            <a:endParaRPr lang="en-US" dirty="0"/>
          </a:p>
        </p:txBody>
      </p:sp>
      <p:pic>
        <p:nvPicPr>
          <p:cNvPr id="4" name="Picture 3"/>
          <p:cNvPicPr>
            <a:picLocks noChangeAspect="1"/>
          </p:cNvPicPr>
          <p:nvPr/>
        </p:nvPicPr>
        <p:blipFill>
          <a:blip r:embed="rId9"/>
          <a:stretch>
            <a:fillRect/>
          </a:stretch>
        </p:blipFill>
        <p:spPr>
          <a:xfrm>
            <a:off x="8028476" y="1128451"/>
            <a:ext cx="4289835" cy="2859175"/>
          </a:xfrm>
          <a:prstGeom prst="rect">
            <a:avLst/>
          </a:prstGeom>
          <a:ln>
            <a:noFill/>
          </a:ln>
          <a:effectLst>
            <a:softEdge rad="112500"/>
          </a:effectLst>
        </p:spPr>
      </p:pic>
    </p:spTree>
    <p:extLst>
      <p:ext uri="{BB962C8B-B14F-4D97-AF65-F5344CB8AC3E}">
        <p14:creationId xmlns:p14="http://schemas.microsoft.com/office/powerpoint/2010/main" val="132131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95922" y="615494"/>
            <a:ext cx="10178322" cy="6242506"/>
          </a:xfrm>
        </p:spPr>
        <p:txBody>
          <a:bodyPr>
            <a:normAutofit/>
          </a:bodyPr>
          <a:lstStyle/>
          <a:p>
            <a:pPr marL="0" indent="0">
              <a:buNone/>
            </a:pPr>
            <a:r>
              <a:rPr lang="en-US" b="1" dirty="0">
                <a:solidFill>
                  <a:schemeClr val="tx1"/>
                </a:solidFill>
              </a:rPr>
              <a:t>1. Information Function</a:t>
            </a:r>
            <a:endParaRPr lang="en-US" dirty="0">
              <a:solidFill>
                <a:schemeClr val="tx1"/>
              </a:solidFill>
            </a:endParaRPr>
          </a:p>
          <a:p>
            <a:pPr algn="just"/>
            <a:r>
              <a:rPr lang="en-US" dirty="0">
                <a:solidFill>
                  <a:schemeClr val="tx1"/>
                </a:solidFill>
              </a:rPr>
              <a:t>Informing messages to others is regarded as the principal function of communication. It is done verbally or non-verbally. Verbal messages can be oral or written. Whereas, non-verbal messages are conveyed through the use of body language, gestures, postures and so forth.</a:t>
            </a:r>
          </a:p>
          <a:p>
            <a:pPr marL="0" indent="0" algn="just">
              <a:buNone/>
            </a:pPr>
            <a:endParaRPr lang="en-US" dirty="0">
              <a:solidFill>
                <a:schemeClr val="tx1"/>
              </a:solidFill>
            </a:endParaRPr>
          </a:p>
          <a:p>
            <a:pPr marL="0" indent="0" algn="just">
              <a:buNone/>
            </a:pPr>
            <a:r>
              <a:rPr lang="en-US" b="1" dirty="0">
                <a:solidFill>
                  <a:schemeClr val="tx1"/>
                </a:solidFill>
              </a:rPr>
              <a:t>2. Persuading</a:t>
            </a:r>
          </a:p>
          <a:p>
            <a:pPr algn="just"/>
            <a:r>
              <a:rPr lang="en-US" dirty="0">
                <a:solidFill>
                  <a:schemeClr val="tx1"/>
                </a:solidFill>
              </a:rPr>
              <a:t>Persuading is referred to making someone do or believe something, by giving them a valid and genuine reason to do it.  .</a:t>
            </a:r>
          </a:p>
          <a:p>
            <a:pPr algn="just"/>
            <a:endParaRPr lang="en-US" dirty="0">
              <a:solidFill>
                <a:schemeClr val="tx1"/>
              </a:solidFill>
            </a:endParaRPr>
          </a:p>
          <a:p>
            <a:pPr algn="just"/>
            <a:r>
              <a:rPr lang="en-US" dirty="0">
                <a:solidFill>
                  <a:schemeClr val="tx1"/>
                </a:solidFill>
              </a:rPr>
              <a:t> </a:t>
            </a:r>
            <a:r>
              <a:rPr lang="en-US" b="1" dirty="0">
                <a:solidFill>
                  <a:schemeClr val="tx1"/>
                </a:solidFill>
              </a:rPr>
              <a:t>3. Making Decisions:</a:t>
            </a:r>
            <a:endParaRPr lang="en-US" dirty="0">
              <a:solidFill>
                <a:schemeClr val="tx1"/>
              </a:solidFill>
            </a:endParaRPr>
          </a:p>
          <a:p>
            <a:pPr algn="just"/>
            <a:r>
              <a:rPr lang="en-US" dirty="0">
                <a:solidFill>
                  <a:schemeClr val="tx1"/>
                </a:solidFill>
              </a:rPr>
              <a:t>The individuals, who are in leadership positions are assigned with the authority to make decisions.  When they need to make decisions, which prove to be meaningful and advantageous to organizations, on the whole, they need to seek ideas and suggestions from others as well.</a:t>
            </a:r>
          </a:p>
          <a:p>
            <a:pPr marL="0" indent="0" algn="just">
              <a:buNone/>
            </a:pPr>
            <a:endParaRPr lang="en-US" dirty="0">
              <a:solidFill>
                <a:schemeClr val="tx1"/>
              </a:solidFill>
            </a:endParaRPr>
          </a:p>
          <a:p>
            <a:pPr marL="0" indent="0" algn="just">
              <a:buNone/>
            </a:pPr>
            <a:endParaRPr lang="en-US" b="1" dirty="0">
              <a:solidFill>
                <a:schemeClr val="tx1"/>
              </a:solidFill>
            </a:endParaRPr>
          </a:p>
          <a:p>
            <a:pPr marL="0" indent="0" algn="just">
              <a:buNone/>
            </a:pPr>
            <a:endParaRPr lang="en-US" dirty="0">
              <a:solidFill>
                <a:schemeClr val="tx1"/>
              </a:solidFill>
            </a:endParaRPr>
          </a:p>
        </p:txBody>
      </p:sp>
    </p:spTree>
    <p:extLst>
      <p:ext uri="{BB962C8B-B14F-4D97-AF65-F5344CB8AC3E}">
        <p14:creationId xmlns:p14="http://schemas.microsoft.com/office/powerpoint/2010/main" val="4286289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1678" y="602854"/>
            <a:ext cx="10178322" cy="6032122"/>
          </a:xfrm>
        </p:spPr>
        <p:txBody>
          <a:bodyPr>
            <a:normAutofit/>
          </a:bodyPr>
          <a:lstStyle/>
          <a:p>
            <a:pPr marL="0" indent="0" algn="just">
              <a:buNone/>
            </a:pPr>
            <a:r>
              <a:rPr lang="en-US" b="1" dirty="0">
                <a:solidFill>
                  <a:schemeClr val="tx1"/>
                </a:solidFill>
              </a:rPr>
              <a:t>3. integrating:</a:t>
            </a:r>
          </a:p>
          <a:p>
            <a:pPr algn="just"/>
            <a:r>
              <a:rPr lang="en-US" dirty="0">
                <a:solidFill>
                  <a:schemeClr val="tx1"/>
                </a:solidFill>
              </a:rPr>
              <a:t>It is comprehensively understood that individuals cannot work in isolation. In order to carry out one’s job duties in a well-organized manner and achieve the desired goals and objectives, the individuals need to work in integration with each other. When they work in integration, they are able to benefit in a number of ways. </a:t>
            </a:r>
          </a:p>
          <a:p>
            <a:pPr marL="0" indent="0" algn="just">
              <a:buNone/>
            </a:pPr>
            <a:r>
              <a:rPr lang="en-US" b="1" dirty="0">
                <a:solidFill>
                  <a:schemeClr val="tx1"/>
                </a:solidFill>
              </a:rPr>
              <a:t>Example: Team work </a:t>
            </a:r>
          </a:p>
          <a:p>
            <a:pPr algn="just"/>
            <a:endParaRPr lang="en-US" b="1" dirty="0">
              <a:solidFill>
                <a:schemeClr val="tx1"/>
              </a:solidFill>
            </a:endParaRPr>
          </a:p>
          <a:p>
            <a:pPr marL="0" indent="0">
              <a:buNone/>
            </a:pPr>
            <a:r>
              <a:rPr lang="en-US" b="1" dirty="0">
                <a:solidFill>
                  <a:schemeClr val="tx1"/>
                </a:solidFill>
              </a:rPr>
              <a:t>4. Creating Relationships and reducing misunderstandings</a:t>
            </a:r>
          </a:p>
          <a:p>
            <a:r>
              <a:rPr lang="en-US" dirty="0">
                <a:solidFill>
                  <a:schemeClr val="tx1"/>
                </a:solidFill>
              </a:rPr>
              <a:t>Effective communication is regarded as the foundation for the creation of relationships and reducing misunderstandings. </a:t>
            </a:r>
          </a:p>
          <a:p>
            <a:pPr algn="just"/>
            <a:r>
              <a:rPr lang="en-US" dirty="0">
                <a:solidFill>
                  <a:schemeClr val="tx1"/>
                </a:solidFill>
              </a:rPr>
              <a:t>When the individuals will communicate with each other in a respectful and polite manner, they will be able to render a significant contribution in creating relationships.</a:t>
            </a:r>
          </a:p>
          <a:p>
            <a:pPr marL="0" indent="0" algn="just">
              <a:buNone/>
            </a:pPr>
            <a:endParaRPr lang="en-US" dirty="0">
              <a:solidFill>
                <a:schemeClr val="tx1"/>
              </a:solidFill>
            </a:endParaRPr>
          </a:p>
        </p:txBody>
      </p:sp>
    </p:spTree>
    <p:extLst>
      <p:ext uri="{BB962C8B-B14F-4D97-AF65-F5344CB8AC3E}">
        <p14:creationId xmlns:p14="http://schemas.microsoft.com/office/powerpoint/2010/main" val="2020085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communication</a:t>
            </a:r>
          </a:p>
        </p:txBody>
      </p:sp>
      <p:sp>
        <p:nvSpPr>
          <p:cNvPr id="3" name="Content Placeholder 2"/>
          <p:cNvSpPr>
            <a:spLocks noGrp="1"/>
          </p:cNvSpPr>
          <p:nvPr>
            <p:ph idx="1"/>
          </p:nvPr>
        </p:nvSpPr>
        <p:spPr>
          <a:xfrm>
            <a:off x="1537854" y="1578429"/>
            <a:ext cx="9892145" cy="4301163"/>
          </a:xfrm>
        </p:spPr>
        <p:txBody>
          <a:bodyPr>
            <a:normAutofit/>
          </a:bodyPr>
          <a:lstStyle/>
          <a:p>
            <a:pPr algn="just"/>
            <a:r>
              <a:rPr lang="en-US" b="1" dirty="0">
                <a:solidFill>
                  <a:schemeClr val="tx1"/>
                </a:solidFill>
              </a:rPr>
              <a:t>Verbal Communication</a:t>
            </a:r>
            <a:r>
              <a:rPr lang="en-US" dirty="0">
                <a:solidFill>
                  <a:schemeClr val="tx1"/>
                </a:solidFill>
              </a:rPr>
              <a:t>: Verbal communication refers to the form of communication in which message is transmitted verbally; communication is done by word of mouth and writing.</a:t>
            </a:r>
          </a:p>
          <a:p>
            <a:pPr marL="0" indent="0" algn="just">
              <a:buNone/>
            </a:pPr>
            <a:r>
              <a:rPr lang="en-US" dirty="0">
                <a:solidFill>
                  <a:schemeClr val="accent1">
                    <a:lumMod val="50000"/>
                  </a:schemeClr>
                </a:solidFill>
              </a:rPr>
              <a:t>1</a:t>
            </a:r>
            <a:r>
              <a:rPr lang="en-US" dirty="0"/>
              <a:t>.</a:t>
            </a:r>
            <a:r>
              <a:rPr lang="en-US" dirty="0">
                <a:solidFill>
                  <a:schemeClr val="accent1">
                    <a:lumMod val="50000"/>
                  </a:schemeClr>
                </a:solidFill>
              </a:rPr>
              <a:t> Oral communication /Spoken: </a:t>
            </a:r>
            <a:r>
              <a:rPr lang="en-US" dirty="0">
                <a:solidFill>
                  <a:schemeClr val="tx1"/>
                </a:solidFill>
              </a:rPr>
              <a:t>Spoken words are used. It includes face-to-face conversations, speech, telephonic conversation, video, radio, television, voice over internet</a:t>
            </a:r>
          </a:p>
          <a:p>
            <a:pPr marL="0" indent="0" algn="just">
              <a:buNone/>
            </a:pPr>
            <a:r>
              <a:rPr lang="en-US" dirty="0">
                <a:solidFill>
                  <a:schemeClr val="accent1">
                    <a:lumMod val="50000"/>
                  </a:schemeClr>
                </a:solidFill>
              </a:rPr>
              <a:t>2.Written communication: </a:t>
            </a:r>
            <a:r>
              <a:rPr lang="en-US" dirty="0">
                <a:solidFill>
                  <a:schemeClr val="tx1"/>
                </a:solidFill>
              </a:rPr>
              <a:t>Written signs or symbols are used to communicate. through letter, report, memo, reports, bulletins, job descriptions, employee manuals, and electronic mail etc.</a:t>
            </a:r>
          </a:p>
          <a:p>
            <a:pPr marL="0" indent="0" algn="just">
              <a:buNone/>
            </a:pPr>
            <a:endParaRPr lang="en-US" dirty="0">
              <a:solidFill>
                <a:schemeClr val="tx1"/>
              </a:solidFill>
            </a:endParaRPr>
          </a:p>
          <a:p>
            <a:r>
              <a:rPr lang="en-US" b="1" dirty="0">
                <a:solidFill>
                  <a:schemeClr val="tx1"/>
                </a:solidFill>
              </a:rPr>
              <a:t>Non-Verbal Communication </a:t>
            </a:r>
          </a:p>
          <a:p>
            <a:pPr marL="0" indent="0">
              <a:buNone/>
            </a:pPr>
            <a:r>
              <a:rPr lang="en-US" dirty="0">
                <a:solidFill>
                  <a:schemeClr val="tx1"/>
                </a:solidFill>
              </a:rPr>
              <a:t>facial expressions, body movements, and gestures, appearance, Speech</a:t>
            </a:r>
          </a:p>
        </p:txBody>
      </p:sp>
    </p:spTree>
    <p:extLst>
      <p:ext uri="{BB962C8B-B14F-4D97-AF65-F5344CB8AC3E}">
        <p14:creationId xmlns:p14="http://schemas.microsoft.com/office/powerpoint/2010/main" val="3744420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b="6180"/>
          <a:stretch/>
        </p:blipFill>
        <p:spPr>
          <a:xfrm>
            <a:off x="1057714" y="214149"/>
            <a:ext cx="9208504" cy="645899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68275298"/>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865</TotalTime>
  <Words>2605</Words>
  <Application>Microsoft Office PowerPoint</Application>
  <PresentationFormat>Widescreen</PresentationFormat>
  <Paragraphs>248</Paragraphs>
  <Slides>37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Arial Rounded MT Bold</vt:lpstr>
      <vt:lpstr>Calibri</vt:lpstr>
      <vt:lpstr>Gill Sans MT</vt:lpstr>
      <vt:lpstr>Impact</vt:lpstr>
      <vt:lpstr>Badge</vt:lpstr>
      <vt:lpstr>COMMUNICATION and  social skills</vt:lpstr>
      <vt:lpstr>Learning outcomes</vt:lpstr>
      <vt:lpstr>PowerPoint Presentation</vt:lpstr>
      <vt:lpstr>Communication process</vt:lpstr>
      <vt:lpstr>Functions of Communication </vt:lpstr>
      <vt:lpstr>PowerPoint Presentation</vt:lpstr>
      <vt:lpstr>PowerPoint Presentation</vt:lpstr>
      <vt:lpstr>types of communication</vt:lpstr>
      <vt:lpstr>PowerPoint Presentation</vt:lpstr>
      <vt:lpstr>PowerPoint Presentation</vt:lpstr>
      <vt:lpstr> 7 C’s of communication</vt:lpstr>
      <vt:lpstr>PowerPoint Presentation</vt:lpstr>
      <vt:lpstr>PowerPoint Presentation</vt:lpstr>
      <vt:lpstr>1. Passive communication</vt:lpstr>
      <vt:lpstr>Passive communicators will often:</vt:lpstr>
      <vt:lpstr>The impact of passive communication ON (Feelings)</vt:lpstr>
      <vt:lpstr>A passive communicator will say, believe, or behave like: </vt:lpstr>
      <vt:lpstr>Case example </vt:lpstr>
      <vt:lpstr>2. Aggressive style</vt:lpstr>
      <vt:lpstr>Aggressive communicators will often:</vt:lpstr>
      <vt:lpstr>The aggressive communicator will say, believe, or behave like: </vt:lpstr>
      <vt:lpstr>Case: </vt:lpstr>
      <vt:lpstr>3.PASSIVE-AGGRESSIVE COMMUNICATION</vt:lpstr>
      <vt:lpstr>Passive-Aggressive communicators will often</vt:lpstr>
      <vt:lpstr>The PASSIVE aggressive communicator will say, believe, or behave like: </vt:lpstr>
      <vt:lpstr>Case </vt:lpstr>
      <vt:lpstr>4. ASSERTIVE COMMUNICATION</vt:lpstr>
      <vt:lpstr>Assertive communicators will: </vt:lpstr>
      <vt:lpstr>The assertive communicator will say, believe, or behave in a way that says</vt:lpstr>
      <vt:lpstr>Case.</vt:lpstr>
      <vt:lpstr>Think about problems “YOU” may have experienced when working in groups</vt:lpstr>
      <vt:lpstr>What are social skills?</vt:lpstr>
      <vt:lpstr>PowerPoint Presentation</vt:lpstr>
      <vt:lpstr>PowerPoint Presentation</vt:lpstr>
      <vt:lpstr>Consequences of Poor Social Skills in Students</vt:lpstr>
      <vt:lpstr>How to improve social skills: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 SKILSS</dc:title>
  <dc:creator>uzma Fayyaz</dc:creator>
  <cp:lastModifiedBy>Syed Hassan</cp:lastModifiedBy>
  <cp:revision>91</cp:revision>
  <dcterms:created xsi:type="dcterms:W3CDTF">2022-03-28T18:59:21Z</dcterms:created>
  <dcterms:modified xsi:type="dcterms:W3CDTF">2022-04-11T16:51:34Z</dcterms:modified>
</cp:coreProperties>
</file>

<file path=docProps/thumbnail.jpeg>
</file>